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3" r:id="rId8"/>
    <p:sldId id="265" r:id="rId9"/>
    <p:sldId id="267" r:id="rId10"/>
    <p:sldId id="269" r:id="rId11"/>
    <p:sldId id="270" r:id="rId12"/>
    <p:sldId id="272" r:id="rId13"/>
    <p:sldId id="274" r:id="rId14"/>
    <p:sldId id="276" r:id="rId15"/>
    <p:sldId id="277" r:id="rId16"/>
    <p:sldId id="278" r:id="rId17"/>
    <p:sldId id="279" r:id="rId18"/>
    <p:sldId id="280" r:id="rId19"/>
    <p:sldId id="281" r:id="rId20"/>
    <p:sldId id="282" r:id="rId21"/>
    <p:sldId id="284" r:id="rId22"/>
    <p:sldId id="283" r:id="rId23"/>
    <p:sldId id="285" r:id="rId24"/>
    <p:sldId id="288" r:id="rId25"/>
    <p:sldId id="291" r:id="rId26"/>
    <p:sldId id="290" r:id="rId27"/>
    <p:sldId id="292" r:id="rId28"/>
    <p:sldId id="293" r:id="rId29"/>
    <p:sldId id="294" r:id="rId30"/>
    <p:sldId id="295" r:id="rId31"/>
    <p:sldId id="297"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E4136A-CE1C-F04B-B766-63BD491B3229}">
          <p14:sldIdLst>
            <p14:sldId id="256"/>
            <p14:sldId id="257"/>
            <p14:sldId id="258"/>
            <p14:sldId id="259"/>
            <p14:sldId id="260"/>
            <p14:sldId id="261"/>
            <p14:sldId id="263"/>
            <p14:sldId id="265"/>
            <p14:sldId id="267"/>
            <p14:sldId id="269"/>
            <p14:sldId id="270"/>
            <p14:sldId id="272"/>
            <p14:sldId id="274"/>
            <p14:sldId id="276"/>
            <p14:sldId id="277"/>
            <p14:sldId id="278"/>
            <p14:sldId id="279"/>
            <p14:sldId id="280"/>
            <p14:sldId id="281"/>
            <p14:sldId id="282"/>
            <p14:sldId id="284"/>
            <p14:sldId id="283"/>
            <p14:sldId id="285"/>
            <p14:sldId id="288"/>
            <p14:sldId id="291"/>
            <p14:sldId id="290"/>
            <p14:sldId id="292"/>
            <p14:sldId id="293"/>
            <p14:sldId id="294"/>
            <p14:sldId id="295"/>
            <p14:sldId id="297"/>
            <p14:sldId id="2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802"/>
  </p:normalViewPr>
  <p:slideViewPr>
    <p:cSldViewPr snapToGrid="0" snapToObjects="1">
      <p:cViewPr varScale="1">
        <p:scale>
          <a:sx n="83" d="100"/>
          <a:sy n="83" d="100"/>
        </p:scale>
        <p:origin x="16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3D084-4414-4442-98F8-4AA30137B9B5}"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2B2BE-18B5-5344-B3FF-62CA4B1ECEB1}" type="slidenum">
              <a:rPr lang="en-US" smtClean="0"/>
              <a:t>‹#›</a:t>
            </a:fld>
            <a:endParaRPr lang="en-US"/>
          </a:p>
        </p:txBody>
      </p:sp>
    </p:spTree>
    <p:extLst>
      <p:ext uri="{BB962C8B-B14F-4D97-AF65-F5344CB8AC3E}">
        <p14:creationId xmlns:p14="http://schemas.microsoft.com/office/powerpoint/2010/main" val="3217417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t>
            </a:r>
            <a:r>
              <a:rPr lang="en-US" altLang="zh-CN" dirty="0" err="1"/>
              <a:t>Minyang</a:t>
            </a:r>
            <a:r>
              <a:rPr lang="zh-CN" altLang="en-US" dirty="0"/>
              <a:t> </a:t>
            </a:r>
            <a:r>
              <a:rPr lang="en-US" altLang="zh-CN" dirty="0"/>
              <a:t>Wang</a:t>
            </a:r>
            <a:r>
              <a:rPr lang="en-US" dirty="0"/>
              <a:t>, Major</a:t>
            </a:r>
            <a:r>
              <a:rPr lang="en-US" altLang="zh-CN" dirty="0"/>
              <a:t>ed</a:t>
            </a:r>
            <a:r>
              <a:rPr lang="en-US" dirty="0"/>
              <a:t> in M.S. Applied Data Science Program and I</a:t>
            </a:r>
            <a:r>
              <a:rPr lang="en-US" altLang="zh-CN" dirty="0"/>
              <a:t>’m</a:t>
            </a:r>
            <a:r>
              <a:rPr lang="zh-CN" altLang="en-US" dirty="0"/>
              <a:t> </a:t>
            </a:r>
            <a:r>
              <a:rPr lang="en-US" altLang="zh-CN" dirty="0"/>
              <a:t>graduating</a:t>
            </a:r>
            <a:r>
              <a:rPr lang="zh-CN" altLang="en-US" dirty="0"/>
              <a:t> </a:t>
            </a:r>
            <a:r>
              <a:rPr lang="en-US" altLang="zh-CN" dirty="0"/>
              <a:t>this</a:t>
            </a:r>
            <a:r>
              <a:rPr lang="zh-CN" altLang="en-US" dirty="0"/>
              <a:t> </a:t>
            </a:r>
            <a:r>
              <a:rPr lang="en-US" altLang="zh-CN" dirty="0"/>
              <a:t>December</a:t>
            </a:r>
            <a:r>
              <a:rPr lang="zh-CN" altLang="en-US" dirty="0"/>
              <a:t> </a:t>
            </a:r>
            <a:r>
              <a:rPr lang="en-US" dirty="0"/>
              <a:t>.</a:t>
            </a:r>
          </a:p>
          <a:p>
            <a:r>
              <a:rPr lang="en-US" dirty="0"/>
              <a:t>This is my Final Portfolio Presentation that will show you what I did and learnt during my study in this Program. And most important thing is to show that I meet the requirements to graduate.</a:t>
            </a:r>
          </a:p>
          <a:p>
            <a:endParaRPr lang="en-US" dirty="0"/>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a:t>
            </a:fld>
            <a:endParaRPr lang="en-US"/>
          </a:p>
        </p:txBody>
      </p:sp>
    </p:spTree>
    <p:extLst>
      <p:ext uri="{BB962C8B-B14F-4D97-AF65-F5344CB8AC3E}">
        <p14:creationId xmlns:p14="http://schemas.microsoft.com/office/powerpoint/2010/main" val="77651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Similar</a:t>
            </a:r>
            <a:r>
              <a:rPr lang="zh-CN" altLang="en-US" dirty="0"/>
              <a:t> </a:t>
            </a:r>
            <a:r>
              <a:rPr lang="en-US" altLang="zh-CN" dirty="0"/>
              <a:t>to</a:t>
            </a:r>
            <a:r>
              <a:rPr lang="zh-CN" altLang="en-US" dirty="0"/>
              <a:t> </a:t>
            </a:r>
            <a:r>
              <a:rPr lang="en-US" altLang="zh-CN" dirty="0"/>
              <a:t>the</a:t>
            </a:r>
            <a:r>
              <a:rPr lang="zh-CN" altLang="en-US" dirty="0"/>
              <a:t> </a:t>
            </a:r>
            <a:r>
              <a:rPr lang="en-US" altLang="zh-CN" dirty="0" err="1"/>
              <a:t>probit</a:t>
            </a:r>
            <a:r>
              <a:rPr lang="zh-CN" altLang="en-US" dirty="0"/>
              <a:t> </a:t>
            </a:r>
            <a:r>
              <a:rPr lang="en-US" altLang="zh-CN" dirty="0"/>
              <a:t>model,</a:t>
            </a:r>
            <a:r>
              <a:rPr lang="zh-CN" altLang="en-US" dirty="0"/>
              <a:t> </a:t>
            </a:r>
            <a:r>
              <a:rPr lang="en-US" altLang="zh-CN" dirty="0"/>
              <a:t>our</a:t>
            </a:r>
            <a:r>
              <a:rPr lang="zh-CN" altLang="en-US" dirty="0"/>
              <a:t> </a:t>
            </a:r>
            <a:r>
              <a:rPr lang="en-US" altLang="zh-CN" dirty="0"/>
              <a:t>linear</a:t>
            </a:r>
            <a:r>
              <a:rPr lang="zh-CN" altLang="en-US" dirty="0"/>
              <a:t> </a:t>
            </a:r>
            <a:r>
              <a:rPr lang="en-US" altLang="zh-CN" dirty="0"/>
              <a:t>model</a:t>
            </a:r>
            <a:r>
              <a:rPr lang="zh-CN" altLang="en-US" dirty="0"/>
              <a:t> </a:t>
            </a:r>
            <a:r>
              <a:rPr lang="en-US" altLang="zh-CN"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independent</a:t>
            </a:r>
            <a:r>
              <a:rPr lang="zh-CN" altLang="en-US" dirty="0"/>
              <a:t> </a:t>
            </a:r>
            <a:r>
              <a:rPr lang="en-US" altLang="zh-CN" dirty="0"/>
              <a:t>variables.</a:t>
            </a:r>
            <a:r>
              <a:rPr lang="zh-CN" altLang="en-US" dirty="0"/>
              <a:t> </a:t>
            </a:r>
            <a:r>
              <a:rPr lang="en-US" altLang="zh-CN" dirty="0"/>
              <a:t>The</a:t>
            </a:r>
            <a:r>
              <a:rPr lang="zh-CN" altLang="en-US" dirty="0"/>
              <a:t> </a:t>
            </a:r>
            <a:r>
              <a:rPr lang="en-US" altLang="zh-CN" dirty="0"/>
              <a:t>only</a:t>
            </a:r>
            <a:r>
              <a:rPr lang="zh-CN" altLang="en-US" dirty="0"/>
              <a:t> </a:t>
            </a:r>
            <a:r>
              <a:rPr lang="en-US" altLang="zh-CN" dirty="0"/>
              <a:t>difference</a:t>
            </a:r>
            <a:r>
              <a:rPr lang="zh-CN" altLang="en-US" dirty="0"/>
              <a:t> </a:t>
            </a:r>
            <a:r>
              <a:rPr lang="en-US" altLang="zh-CN" dirty="0"/>
              <a:t>is</a:t>
            </a:r>
            <a:r>
              <a:rPr lang="zh-CN" altLang="en-US" dirty="0"/>
              <a:t> </a:t>
            </a:r>
            <a:r>
              <a:rPr lang="en-US" altLang="zh-CN" dirty="0"/>
              <a:t>the</a:t>
            </a:r>
            <a:r>
              <a:rPr lang="zh-CN" altLang="en-US" dirty="0"/>
              <a:t> </a:t>
            </a:r>
            <a:r>
              <a:rPr lang="en-US" altLang="zh-CN" dirty="0"/>
              <a:t>dependent</a:t>
            </a:r>
            <a:r>
              <a:rPr lang="zh-CN" altLang="en-US" dirty="0"/>
              <a:t> </a:t>
            </a:r>
            <a:r>
              <a:rPr lang="en-US" altLang="zh-CN" dirty="0"/>
              <a:t>variables,</a:t>
            </a:r>
            <a:r>
              <a:rPr lang="zh-CN" altLang="en-US" dirty="0"/>
              <a:t> </a:t>
            </a:r>
            <a:r>
              <a:rPr lang="en-US" altLang="zh-CN" dirty="0"/>
              <a:t>here</a:t>
            </a:r>
            <a:r>
              <a:rPr lang="zh-CN" altLang="en-US" dirty="0"/>
              <a:t> </a:t>
            </a:r>
            <a:r>
              <a:rPr lang="en-US" altLang="zh-CN" dirty="0"/>
              <a:t>we</a:t>
            </a:r>
            <a:r>
              <a:rPr lang="zh-CN" altLang="en-US" dirty="0"/>
              <a:t> </a:t>
            </a:r>
            <a:r>
              <a:rPr lang="en-US" altLang="zh-CN" dirty="0"/>
              <a:t>used</a:t>
            </a:r>
            <a:r>
              <a:rPr lang="zh-CN" altLang="en-US" dirty="0"/>
              <a:t> </a:t>
            </a:r>
            <a:r>
              <a:rPr lang="en-US" altLang="zh-CN" dirty="0"/>
              <a:t>the</a:t>
            </a:r>
            <a:r>
              <a:rPr lang="zh-CN" altLang="en-US" dirty="0"/>
              <a:t> </a:t>
            </a:r>
            <a:r>
              <a:rPr lang="en-US" altLang="zh-CN" dirty="0"/>
              <a:t>likelihood</a:t>
            </a:r>
            <a:r>
              <a:rPr lang="zh-CN" altLang="en-US" dirty="0"/>
              <a:t> </a:t>
            </a:r>
            <a:r>
              <a:rPr lang="en-US" altLang="zh-CN" dirty="0"/>
              <a:t>to</a:t>
            </a:r>
            <a:r>
              <a:rPr lang="zh-CN" altLang="en-US" dirty="0"/>
              <a:t> </a:t>
            </a:r>
            <a:r>
              <a:rPr lang="en-US" altLang="zh-CN" dirty="0"/>
              <a:t>recommend</a:t>
            </a:r>
            <a:r>
              <a:rPr lang="zh-CN" altLang="en-US" dirty="0"/>
              <a:t> </a:t>
            </a:r>
            <a:r>
              <a:rPr lang="en-US" altLang="zh-CN" dirty="0"/>
              <a:t>score</a:t>
            </a:r>
            <a:r>
              <a:rPr lang="zh-CN" altLang="en-US" dirty="0"/>
              <a:t> </a:t>
            </a:r>
            <a:r>
              <a:rPr lang="en-US" altLang="zh-CN" dirty="0"/>
              <a:t>as</a:t>
            </a:r>
            <a:r>
              <a:rPr lang="zh-CN" altLang="en-US" dirty="0"/>
              <a:t> </a:t>
            </a:r>
            <a:r>
              <a:rPr lang="en-US" altLang="zh-CN" dirty="0"/>
              <a:t>the</a:t>
            </a:r>
            <a:r>
              <a:rPr lang="zh-CN" altLang="en-US" dirty="0"/>
              <a:t> </a:t>
            </a:r>
            <a:r>
              <a:rPr lang="en-US" altLang="zh-CN" dirty="0"/>
              <a:t>dependent</a:t>
            </a:r>
            <a:r>
              <a:rPr lang="zh-CN" altLang="en-US" dirty="0"/>
              <a:t> </a:t>
            </a:r>
            <a:r>
              <a:rPr lang="en-US" altLang="zh-CN" dirty="0"/>
              <a:t>variable.</a:t>
            </a:r>
            <a:r>
              <a:rPr lang="zh-CN" altLang="en-US" dirty="0"/>
              <a:t> </a:t>
            </a:r>
            <a:endParaRPr lang="en-US" altLang="zh-CN" dirty="0"/>
          </a:p>
          <a:p>
            <a:r>
              <a:rPr lang="en-US" altLang="zh-CN" dirty="0"/>
              <a:t>We</a:t>
            </a:r>
            <a:r>
              <a:rPr lang="zh-CN" altLang="en-US" dirty="0"/>
              <a:t> </a:t>
            </a:r>
            <a:r>
              <a:rPr lang="en-US" altLang="zh-CN" dirty="0"/>
              <a:t>found</a:t>
            </a:r>
            <a:r>
              <a:rPr lang="zh-CN" altLang="en-US" dirty="0"/>
              <a:t> </a:t>
            </a:r>
            <a:r>
              <a:rPr lang="en-US" altLang="zh-CN" dirty="0"/>
              <a:t>that</a:t>
            </a:r>
            <a:r>
              <a:rPr lang="zh-CN" altLang="en-US" dirty="0"/>
              <a:t> </a:t>
            </a:r>
            <a:r>
              <a:rPr lang="en-US" altLang="zh-CN" dirty="0"/>
              <a:t>…</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10</a:t>
            </a:fld>
            <a:endParaRPr lang="en-US"/>
          </a:p>
        </p:txBody>
      </p:sp>
    </p:spTree>
    <p:extLst>
      <p:ext uri="{BB962C8B-B14F-4D97-AF65-F5344CB8AC3E}">
        <p14:creationId xmlns:p14="http://schemas.microsoft.com/office/powerpoint/2010/main" val="11526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a:t>
            </a:r>
            <a:r>
              <a:rPr lang="zh-CN" altLang="en-US" dirty="0"/>
              <a:t> </a:t>
            </a:r>
            <a:r>
              <a:rPr lang="en-US" altLang="zh-CN" dirty="0"/>
              <a:t>we</a:t>
            </a:r>
            <a:r>
              <a:rPr lang="zh-CN" altLang="en-US" dirty="0"/>
              <a:t> </a:t>
            </a:r>
            <a:r>
              <a:rPr lang="en-US" altLang="zh-CN" dirty="0"/>
              <a:t>built</a:t>
            </a:r>
            <a:r>
              <a:rPr lang="zh-CN" altLang="en-US" dirty="0"/>
              <a:t> </a:t>
            </a:r>
            <a:r>
              <a:rPr lang="en-US" altLang="zh-CN" dirty="0"/>
              <a:t>the</a:t>
            </a:r>
            <a:r>
              <a:rPr lang="zh-CN" altLang="en-US" dirty="0"/>
              <a:t> </a:t>
            </a:r>
            <a:r>
              <a:rPr lang="en-US" altLang="zh-CN" dirty="0"/>
              <a:t>association</a:t>
            </a:r>
            <a:r>
              <a:rPr lang="zh-CN" altLang="en-US" dirty="0"/>
              <a:t> </a:t>
            </a:r>
            <a:r>
              <a:rPr lang="en-US" altLang="zh-CN" dirty="0"/>
              <a:t>rule</a:t>
            </a:r>
            <a:r>
              <a:rPr lang="zh-CN" altLang="en-US" dirty="0"/>
              <a:t> </a:t>
            </a:r>
            <a:r>
              <a:rPr lang="en-US" altLang="zh-CN" dirty="0"/>
              <a:t>model.</a:t>
            </a:r>
            <a:r>
              <a:rPr lang="zh-CN" altLang="en-US" dirty="0"/>
              <a:t> </a:t>
            </a:r>
            <a:r>
              <a:rPr lang="en-US" altLang="zh-CN" dirty="0"/>
              <a:t>We</a:t>
            </a:r>
            <a:r>
              <a:rPr lang="en" dirty="0"/>
              <a:t> convert all the satisfaction metric into satisfaction level ,with 1 to 6 being low, 7 to 8 being medium, 9 to 10 being high</a:t>
            </a:r>
            <a:r>
              <a:rPr lang="en-US" altLang="zh-CN" dirty="0"/>
              <a:t>.</a:t>
            </a:r>
            <a:r>
              <a:rPr lang="zh-CN" altLang="en-US" dirty="0"/>
              <a:t> </a:t>
            </a:r>
            <a:endParaRPr lang="en-US" altLang="zh-CN" dirty="0"/>
          </a:p>
          <a:p>
            <a:pPr marL="0" lvl="0" indent="0">
              <a:spcBef>
                <a:spcPts val="0"/>
              </a:spcBef>
              <a:spcAft>
                <a:spcPts val="0"/>
              </a:spcAft>
              <a:buNone/>
            </a:pPr>
            <a:r>
              <a:rPr lang="en-US" dirty="0"/>
              <a:t>For detractor, when customer service, hotel condition, and guest room satisfaction are low, the customer is more likely to be a detractor. </a:t>
            </a:r>
          </a:p>
          <a:p>
            <a:pPr marL="0" lvl="0" indent="0" rtl="0">
              <a:spcBef>
                <a:spcPts val="0"/>
              </a:spcBef>
              <a:spcAft>
                <a:spcPts val="0"/>
              </a:spcAft>
              <a:buNone/>
            </a:pPr>
            <a:r>
              <a:rPr lang="en-US" dirty="0"/>
              <a:t>For instance, 74.9% of the customer who give a low score in customer satisfaction, are detractor.</a:t>
            </a:r>
          </a:p>
          <a:p>
            <a:endParaRPr lang="en-US" dirty="0"/>
          </a:p>
          <a:p>
            <a:pPr marL="0" lvl="0" indent="0">
              <a:spcBef>
                <a:spcPts val="0"/>
              </a:spcBef>
              <a:spcAft>
                <a:spcPts val="0"/>
              </a:spcAft>
              <a:buNone/>
            </a:pPr>
            <a:r>
              <a:rPr lang="en-US" dirty="0"/>
              <a:t>for passive, when customer service, hotel condition, and guest room satisfaction are medium, the customer is more likely to be a passive. </a:t>
            </a:r>
          </a:p>
          <a:p>
            <a:pPr marL="0" lvl="0" indent="0"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promoter, we can also see that when tranquility, staff cared, customer service, hotel condition, and guest room satisfaction are high, more than 80% of the time, the customer is a promoter. </a:t>
            </a:r>
          </a:p>
          <a:p>
            <a:pPr marL="0" lvl="0" indent="0"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if we look at all three parts together, we can see that increasing customer service, hotel condition, and guest room satisfaction will pull the detractor to the passive and the passive to the promoter.</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11</a:t>
            </a:fld>
            <a:endParaRPr lang="en-US"/>
          </a:p>
        </p:txBody>
      </p:sp>
    </p:spTree>
    <p:extLst>
      <p:ext uri="{BB962C8B-B14F-4D97-AF65-F5344CB8AC3E}">
        <p14:creationId xmlns:p14="http://schemas.microsoft.com/office/powerpoint/2010/main" val="211228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first</a:t>
            </a:r>
            <a:r>
              <a:rPr lang="zh-CN" altLang="en-US" dirty="0"/>
              <a:t> </a:t>
            </a:r>
            <a:r>
              <a:rPr lang="en-US" altLang="zh-CN" dirty="0"/>
              <a:t>project</a:t>
            </a:r>
            <a:r>
              <a:rPr lang="zh-CN" altLang="en-US" dirty="0"/>
              <a:t> </a:t>
            </a:r>
            <a:r>
              <a:rPr lang="en-US" altLang="zh-CN" dirty="0"/>
              <a:t>that</a:t>
            </a:r>
            <a:r>
              <a:rPr lang="zh-CN" altLang="en-US" dirty="0"/>
              <a:t> </a:t>
            </a:r>
            <a:r>
              <a:rPr lang="en-US" altLang="zh-CN" dirty="0"/>
              <a:t>I</a:t>
            </a:r>
            <a:r>
              <a:rPr lang="zh-CN" altLang="en-US" dirty="0"/>
              <a:t> </a:t>
            </a:r>
            <a:r>
              <a:rPr lang="en-US" altLang="zh-CN" dirty="0"/>
              <a:t>finished</a:t>
            </a:r>
            <a:r>
              <a:rPr lang="zh-CN" altLang="en-US" dirty="0"/>
              <a:t> </a:t>
            </a:r>
            <a:r>
              <a:rPr lang="en-US" altLang="zh-CN" dirty="0"/>
              <a:t>in</a:t>
            </a:r>
            <a:r>
              <a:rPr lang="zh-CN" altLang="en-US" dirty="0"/>
              <a:t> </a:t>
            </a:r>
            <a:r>
              <a:rPr lang="en-US" altLang="zh-CN" dirty="0"/>
              <a:t>the</a:t>
            </a:r>
            <a:r>
              <a:rPr lang="zh-CN" altLang="en-US" dirty="0"/>
              <a:t> </a:t>
            </a:r>
            <a:r>
              <a:rPr lang="en-US" altLang="zh-CN" dirty="0"/>
              <a:t>ADS</a:t>
            </a:r>
            <a:r>
              <a:rPr lang="zh-CN" altLang="en-US" dirty="0"/>
              <a:t> </a:t>
            </a:r>
            <a:r>
              <a:rPr lang="en-US" altLang="zh-CN" dirty="0"/>
              <a:t>program,</a:t>
            </a:r>
            <a:r>
              <a:rPr lang="zh-CN" altLang="en-US" dirty="0"/>
              <a:t> </a:t>
            </a:r>
            <a:r>
              <a:rPr lang="en-US" altLang="zh-CN" dirty="0"/>
              <a:t>now</a:t>
            </a:r>
            <a:r>
              <a:rPr lang="zh-CN" altLang="en-US" dirty="0"/>
              <a:t> </a:t>
            </a:r>
            <a:r>
              <a:rPr lang="en-US" altLang="zh-CN" dirty="0"/>
              <a:t>looking</a:t>
            </a:r>
            <a:r>
              <a:rPr lang="zh-CN" altLang="en-US" dirty="0"/>
              <a:t> </a:t>
            </a:r>
            <a:r>
              <a:rPr lang="en-US" altLang="zh-CN" dirty="0"/>
              <a:t>at</a:t>
            </a:r>
            <a:r>
              <a:rPr lang="zh-CN" altLang="en-US" dirty="0"/>
              <a:t> </a:t>
            </a:r>
            <a:r>
              <a:rPr lang="en-US" altLang="zh-CN" dirty="0"/>
              <a:t>it</a:t>
            </a:r>
            <a:r>
              <a:rPr lang="zh-CN" altLang="en-US" dirty="0"/>
              <a:t> </a:t>
            </a:r>
            <a:r>
              <a:rPr lang="en-US" altLang="zh-CN" dirty="0"/>
              <a:t>there</a:t>
            </a:r>
            <a:r>
              <a:rPr lang="zh-CN" altLang="en-US" dirty="0"/>
              <a:t> </a:t>
            </a:r>
            <a:r>
              <a:rPr lang="en-US" altLang="zh-CN" dirty="0"/>
              <a:t>are</a:t>
            </a:r>
            <a:r>
              <a:rPr lang="zh-CN" altLang="en-US" dirty="0"/>
              <a:t> </a:t>
            </a:r>
            <a:r>
              <a:rPr lang="en-US" altLang="zh-CN" dirty="0"/>
              <a:t>lots</a:t>
            </a:r>
            <a:r>
              <a:rPr lang="zh-CN" altLang="en-US" dirty="0"/>
              <a:t> </a:t>
            </a:r>
            <a:r>
              <a:rPr lang="en-US" altLang="zh-CN" dirty="0"/>
              <a:t>of</a:t>
            </a:r>
            <a:r>
              <a:rPr lang="zh-CN" altLang="en-US" dirty="0"/>
              <a:t> </a:t>
            </a:r>
            <a:r>
              <a:rPr lang="en-US" altLang="zh-CN" dirty="0"/>
              <a:t>parts</a:t>
            </a:r>
            <a:r>
              <a:rPr lang="zh-CN" altLang="en-US" dirty="0"/>
              <a:t> </a:t>
            </a:r>
            <a:r>
              <a:rPr lang="en-US" altLang="zh-CN" dirty="0"/>
              <a:t>that</a:t>
            </a:r>
            <a:r>
              <a:rPr lang="zh-CN" altLang="en-US" dirty="0"/>
              <a:t> </a:t>
            </a:r>
            <a:r>
              <a:rPr lang="en-US" altLang="zh-CN" dirty="0"/>
              <a:t>needs</a:t>
            </a:r>
            <a:r>
              <a:rPr lang="zh-CN" altLang="en-US" dirty="0"/>
              <a:t> </a:t>
            </a:r>
            <a:r>
              <a:rPr lang="en-US" altLang="zh-CN" dirty="0"/>
              <a:t>to</a:t>
            </a:r>
            <a:r>
              <a:rPr lang="zh-CN" altLang="en-US" dirty="0"/>
              <a:t> </a:t>
            </a:r>
            <a:r>
              <a:rPr lang="en-US" altLang="zh-CN" dirty="0"/>
              <a:t>modify</a:t>
            </a:r>
            <a:r>
              <a:rPr lang="zh-CN" altLang="en-US" dirty="0"/>
              <a:t> </a:t>
            </a:r>
            <a:r>
              <a:rPr lang="en-US" altLang="zh-CN" dirty="0"/>
              <a:t>and</a:t>
            </a:r>
            <a:r>
              <a:rPr lang="zh-CN" altLang="en-US" dirty="0"/>
              <a:t> </a:t>
            </a:r>
            <a:r>
              <a:rPr lang="en-US" altLang="zh-CN" dirty="0"/>
              <a:t>improve</a:t>
            </a:r>
            <a:r>
              <a:rPr lang="zh-CN" altLang="en-US" dirty="0"/>
              <a:t> </a:t>
            </a:r>
            <a:r>
              <a:rPr lang="en-US" altLang="zh-CN" dirty="0"/>
              <a:t>including</a:t>
            </a:r>
            <a:r>
              <a:rPr lang="zh-CN" altLang="en-US" dirty="0"/>
              <a:t> </a:t>
            </a:r>
            <a:r>
              <a:rPr lang="en-US" altLang="zh-CN" dirty="0"/>
              <a:t>the</a:t>
            </a:r>
            <a:r>
              <a:rPr lang="zh-CN" altLang="en-US" dirty="0"/>
              <a:t> </a:t>
            </a:r>
            <a:r>
              <a:rPr lang="en-US" altLang="zh-CN" dirty="0"/>
              <a:t>data</a:t>
            </a:r>
            <a:r>
              <a:rPr lang="zh-CN" altLang="en-US" dirty="0"/>
              <a:t> </a:t>
            </a:r>
            <a:r>
              <a:rPr lang="en-US" altLang="zh-CN" dirty="0"/>
              <a:t>cleaning,</a:t>
            </a:r>
            <a:r>
              <a:rPr lang="zh-CN" altLang="en-US" dirty="0"/>
              <a:t> </a:t>
            </a:r>
            <a:r>
              <a:rPr lang="en-US" altLang="zh-CN" dirty="0"/>
              <a:t>model</a:t>
            </a:r>
            <a:r>
              <a:rPr lang="zh-CN" altLang="en-US" dirty="0"/>
              <a:t> </a:t>
            </a:r>
            <a:r>
              <a:rPr lang="en-US" altLang="zh-CN" dirty="0"/>
              <a:t>selecting,</a:t>
            </a:r>
            <a:r>
              <a:rPr lang="zh-CN" altLang="en-US" dirty="0"/>
              <a:t> </a:t>
            </a:r>
            <a:r>
              <a:rPr lang="en-US" altLang="zh-CN" dirty="0"/>
              <a:t>feature</a:t>
            </a:r>
            <a:r>
              <a:rPr lang="zh-CN" altLang="en-US" dirty="0"/>
              <a:t> </a:t>
            </a:r>
            <a:r>
              <a:rPr lang="en-US" altLang="zh-CN" dirty="0"/>
              <a:t>engineering</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r>
              <a:rPr lang="en-US" altLang="zh-CN" dirty="0"/>
              <a:t>But</a:t>
            </a:r>
            <a:r>
              <a:rPr lang="zh-CN" altLang="en-US" dirty="0"/>
              <a:t> </a:t>
            </a:r>
            <a:r>
              <a:rPr lang="en-US" altLang="zh-CN" dirty="0"/>
              <a:t>from</a:t>
            </a:r>
            <a:r>
              <a:rPr lang="zh-CN" altLang="en-US" dirty="0"/>
              <a:t> </a:t>
            </a:r>
            <a:r>
              <a:rPr lang="en-US" altLang="zh-CN" dirty="0"/>
              <a:t>this</a:t>
            </a:r>
            <a:r>
              <a:rPr lang="zh-CN" altLang="en-US" dirty="0"/>
              <a:t> </a:t>
            </a:r>
            <a:r>
              <a:rPr lang="en-US" altLang="zh-CN" dirty="0"/>
              <a:t>project</a:t>
            </a:r>
            <a:r>
              <a:rPr lang="zh-CN" altLang="en-US" dirty="0"/>
              <a:t> </a:t>
            </a:r>
            <a:r>
              <a:rPr lang="en-US" sz="1200" kern="1200" dirty="0">
                <a:solidFill>
                  <a:schemeClr val="tx1"/>
                </a:solidFill>
                <a:effectLst/>
                <a:latin typeface="+mn-lt"/>
                <a:ea typeface="+mn-ea"/>
                <a:cs typeface="+mn-cs"/>
              </a:rPr>
              <a:t>I learned to use R to preprocess the data such as removing NAs, to do the descriptive analysis such as aggregating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and plotting graphs, to use different algorithms to do the machine learning analysis. In the course project I got the chance to incorporate the theoretical knowledge with the real-world problem which makes this course more practical.</a:t>
            </a:r>
            <a:r>
              <a:rPr lang="en-US" dirty="0">
                <a:effectLst/>
              </a:rPr>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12</a:t>
            </a:fld>
            <a:endParaRPr lang="en-US"/>
          </a:p>
        </p:txBody>
      </p:sp>
    </p:spTree>
    <p:extLst>
      <p:ext uri="{BB962C8B-B14F-4D97-AF65-F5344CB8AC3E}">
        <p14:creationId xmlns:p14="http://schemas.microsoft.com/office/powerpoint/2010/main" val="167027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Database Management is a course that provide. Fundamental Knowledge and the most important knowledge for a person who want to get into Information Tech area. It teaches basic knowledge of database including administration rules, relational table building and manipulation data. </a:t>
            </a:r>
          </a:p>
          <a:p>
            <a:pPr marL="171450" indent="-171450">
              <a:buFontTx/>
              <a:buChar char="-"/>
            </a:pPr>
            <a:r>
              <a:rPr lang="en-US" dirty="0"/>
              <a:t>Software used: Microsoft SQL and Access</a:t>
            </a:r>
          </a:p>
          <a:p>
            <a:endParaRPr lang="en-US" dirty="0"/>
          </a:p>
          <a:p>
            <a:r>
              <a:rPr lang="en-US" dirty="0"/>
              <a:t>For</a:t>
            </a:r>
            <a:r>
              <a:rPr lang="zh-CN" altLang="en-US" dirty="0"/>
              <a:t> </a:t>
            </a:r>
            <a:r>
              <a:rPr lang="en-US" altLang="zh-CN" dirty="0"/>
              <a:t>this</a:t>
            </a:r>
            <a:r>
              <a:rPr lang="zh-CN" altLang="en-US" dirty="0"/>
              <a:t> </a:t>
            </a:r>
            <a:r>
              <a:rPr lang="en-US" altLang="zh-CN" dirty="0"/>
              <a:t>course</a:t>
            </a:r>
            <a:r>
              <a:rPr lang="zh-CN" altLang="en-US" dirty="0"/>
              <a:t> </a:t>
            </a:r>
            <a:r>
              <a:rPr lang="en-US" altLang="zh-CN" dirty="0"/>
              <a:t>project,</a:t>
            </a:r>
            <a:r>
              <a:rPr lang="zh-CN" altLang="en-US" dirty="0"/>
              <a:t> </a:t>
            </a:r>
            <a:r>
              <a:rPr lang="en-US" altLang="zh-CN" dirty="0"/>
              <a:t>I</a:t>
            </a:r>
            <a:r>
              <a:rPr lang="zh-CN" altLang="en-US" dirty="0"/>
              <a:t> </a:t>
            </a:r>
            <a:r>
              <a:rPr lang="en-US" altLang="zh-CN" dirty="0"/>
              <a:t>built</a:t>
            </a:r>
            <a:r>
              <a:rPr lang="zh-CN" altLang="en-US" dirty="0"/>
              <a:t> </a:t>
            </a:r>
            <a:r>
              <a:rPr lang="en-US" altLang="zh-CN" dirty="0"/>
              <a:t>a</a:t>
            </a:r>
            <a:r>
              <a:rPr lang="zh-CN" altLang="en-US" dirty="0"/>
              <a:t> </a:t>
            </a:r>
            <a:r>
              <a:rPr lang="en-US" altLang="zh-CN" dirty="0"/>
              <a:t>course</a:t>
            </a:r>
            <a:r>
              <a:rPr lang="zh-CN" altLang="en-US" dirty="0"/>
              <a:t> </a:t>
            </a:r>
            <a:r>
              <a:rPr lang="en-US" altLang="zh-CN" dirty="0"/>
              <a:t>information</a:t>
            </a:r>
            <a:r>
              <a:rPr lang="zh-CN" altLang="en-US" dirty="0"/>
              <a:t> </a:t>
            </a:r>
            <a:r>
              <a:rPr lang="en-US" altLang="zh-CN" dirty="0"/>
              <a:t>sharing</a:t>
            </a:r>
            <a:r>
              <a:rPr lang="zh-CN" altLang="en-US" dirty="0"/>
              <a:t> </a:t>
            </a:r>
            <a:r>
              <a:rPr lang="en-US" altLang="zh-CN" dirty="0"/>
              <a:t>platform</a:t>
            </a:r>
            <a:r>
              <a:rPr lang="zh-CN" altLang="en-US" dirty="0"/>
              <a:t> </a:t>
            </a:r>
            <a:r>
              <a:rPr lang="en-US" altLang="zh-CN" dirty="0"/>
              <a:t>which</a:t>
            </a:r>
            <a:r>
              <a:rPr lang="zh-CN" altLang="en-US" dirty="0"/>
              <a:t> </a:t>
            </a:r>
            <a:r>
              <a:rPr lang="en-US" altLang="zh-CN" dirty="0"/>
              <a:t>provides</a:t>
            </a:r>
            <a:r>
              <a:rPr lang="zh-CN" altLang="en-US" dirty="0"/>
              <a:t> </a:t>
            </a:r>
            <a:r>
              <a:rPr lang="en-US" altLang="zh-CN" dirty="0"/>
              <a:t>detailed</a:t>
            </a:r>
            <a:r>
              <a:rPr lang="zh-CN" altLang="en-US" dirty="0"/>
              <a:t> </a:t>
            </a:r>
            <a:r>
              <a:rPr lang="en-US" altLang="zh-CN" dirty="0"/>
              <a:t>course</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the</a:t>
            </a:r>
            <a:r>
              <a:rPr lang="zh-CN" altLang="en-US" dirty="0"/>
              <a:t> </a:t>
            </a:r>
            <a:r>
              <a:rPr lang="en-US" altLang="zh-CN" dirty="0"/>
              <a:t>SU</a:t>
            </a:r>
            <a:r>
              <a:rPr lang="zh-CN" altLang="en-US" dirty="0"/>
              <a:t> </a:t>
            </a:r>
            <a:r>
              <a:rPr lang="en-US" altLang="zh-CN" dirty="0"/>
              <a:t>graduate</a:t>
            </a:r>
            <a:r>
              <a:rPr lang="zh-CN" altLang="en-US" dirty="0"/>
              <a:t> </a:t>
            </a:r>
            <a:r>
              <a:rPr lang="en-US" altLang="zh-CN" dirty="0"/>
              <a:t>students.</a:t>
            </a:r>
            <a:r>
              <a:rPr lang="zh-CN" altLang="en-US" dirty="0"/>
              <a:t> </a:t>
            </a:r>
            <a:r>
              <a:rPr lang="en-US" altLang="zh-CN" dirty="0"/>
              <a:t>Besides</a:t>
            </a:r>
            <a:r>
              <a:rPr lang="zh-CN" altLang="en-US" dirty="0"/>
              <a:t> </a:t>
            </a:r>
            <a:r>
              <a:rPr lang="en-US" altLang="zh-CN" dirty="0"/>
              <a:t>the</a:t>
            </a:r>
            <a:r>
              <a:rPr lang="zh-CN" altLang="en-US" dirty="0"/>
              <a:t> </a:t>
            </a:r>
            <a:r>
              <a:rPr lang="en-US" altLang="zh-CN" dirty="0"/>
              <a:t>course</a:t>
            </a:r>
            <a:r>
              <a:rPr lang="zh-CN" altLang="en-US" dirty="0"/>
              <a:t> </a:t>
            </a:r>
            <a:r>
              <a:rPr lang="en-US" altLang="zh-CN" dirty="0"/>
              <a:t>time,</a:t>
            </a:r>
            <a:r>
              <a:rPr lang="zh-CN" altLang="en-US" dirty="0"/>
              <a:t> </a:t>
            </a:r>
            <a:r>
              <a:rPr lang="en-US" altLang="zh-CN" dirty="0"/>
              <a:t>professor</a:t>
            </a:r>
            <a:r>
              <a:rPr lang="zh-CN" altLang="en-US" dirty="0"/>
              <a:t> </a:t>
            </a:r>
            <a:r>
              <a:rPr lang="en-US" altLang="zh-CN" dirty="0"/>
              <a:t>and</a:t>
            </a:r>
            <a:r>
              <a:rPr lang="zh-CN" altLang="en-US" dirty="0"/>
              <a:t> </a:t>
            </a:r>
            <a:r>
              <a:rPr lang="en-US" altLang="zh-CN" dirty="0"/>
              <a:t>location,</a:t>
            </a:r>
            <a:r>
              <a:rPr lang="zh-CN" altLang="en-US" dirty="0"/>
              <a:t> </a:t>
            </a:r>
            <a:r>
              <a:rPr lang="en-US" altLang="zh-CN" dirty="0"/>
              <a:t>this</a:t>
            </a:r>
            <a:r>
              <a:rPr lang="zh-CN" altLang="en-US" dirty="0"/>
              <a:t> </a:t>
            </a:r>
            <a:r>
              <a:rPr lang="en-US" altLang="zh-CN" dirty="0"/>
              <a:t>database</a:t>
            </a:r>
            <a:r>
              <a:rPr lang="zh-CN" altLang="en-US" dirty="0"/>
              <a:t> </a:t>
            </a:r>
            <a:r>
              <a:rPr lang="en-US" altLang="zh-CN" dirty="0"/>
              <a:t>will</a:t>
            </a:r>
            <a:r>
              <a:rPr lang="zh-CN" altLang="en-US" dirty="0"/>
              <a:t> </a:t>
            </a:r>
            <a:r>
              <a:rPr lang="en-US" altLang="zh-CN" dirty="0"/>
              <a:t>also</a:t>
            </a:r>
            <a:r>
              <a:rPr lang="zh-CN" altLang="en-US" dirty="0"/>
              <a:t> </a:t>
            </a:r>
            <a:r>
              <a:rPr lang="en-US" altLang="zh-CN" dirty="0"/>
              <a:t>provide</a:t>
            </a:r>
            <a:r>
              <a:rPr lang="zh-CN" altLang="en-US" dirty="0"/>
              <a:t> </a:t>
            </a:r>
            <a:r>
              <a:rPr lang="en-US" altLang="zh-CN" dirty="0"/>
              <a:t>other</a:t>
            </a:r>
            <a:r>
              <a:rPr lang="zh-CN" altLang="en-US" dirty="0"/>
              <a:t> </a:t>
            </a:r>
            <a:r>
              <a:rPr lang="en-US" altLang="zh-CN" dirty="0"/>
              <a:t>information</a:t>
            </a:r>
            <a:r>
              <a:rPr lang="zh-CN" altLang="en-US" dirty="0"/>
              <a:t> </a:t>
            </a:r>
            <a:r>
              <a:rPr lang="en-US" altLang="zh-CN" dirty="0"/>
              <a:t>such</a:t>
            </a:r>
            <a:r>
              <a:rPr lang="zh-CN" altLang="en-US" dirty="0"/>
              <a:t> </a:t>
            </a:r>
            <a:r>
              <a:rPr lang="en-US" altLang="zh-CN" dirty="0"/>
              <a:t>as</a:t>
            </a:r>
            <a:r>
              <a:rPr lang="zh-CN" altLang="en-US" dirty="0"/>
              <a:t> </a:t>
            </a:r>
            <a:r>
              <a:rPr lang="en-US" altLang="zh-CN" dirty="0"/>
              <a:t>the</a:t>
            </a:r>
            <a:r>
              <a:rPr lang="zh-CN" altLang="en-US" dirty="0"/>
              <a:t> </a:t>
            </a:r>
            <a:r>
              <a:rPr lang="en-US" altLang="zh-CN" dirty="0"/>
              <a:t>course</a:t>
            </a:r>
            <a:r>
              <a:rPr lang="zh-CN" altLang="en-US" dirty="0"/>
              <a:t> </a:t>
            </a:r>
            <a:r>
              <a:rPr lang="en-US" altLang="zh-CN" dirty="0"/>
              <a:t>syllabus</a:t>
            </a:r>
            <a:r>
              <a:rPr lang="zh-CN" altLang="en-US" dirty="0"/>
              <a:t> </a:t>
            </a:r>
            <a:r>
              <a:rPr lang="en-US" altLang="zh-CN" dirty="0"/>
              <a:t>link,</a:t>
            </a:r>
            <a:r>
              <a:rPr lang="zh-CN" altLang="en-US" dirty="0"/>
              <a:t> </a:t>
            </a:r>
            <a:r>
              <a:rPr lang="en-US" altLang="zh-CN" dirty="0"/>
              <a:t>the</a:t>
            </a:r>
            <a:r>
              <a:rPr lang="zh-CN" altLang="en-US" dirty="0"/>
              <a:t> </a:t>
            </a:r>
            <a:r>
              <a:rPr lang="en-US" altLang="zh-CN" dirty="0"/>
              <a:t>professor’s</a:t>
            </a:r>
            <a:r>
              <a:rPr lang="zh-CN" altLang="en-US" dirty="0"/>
              <a:t> </a:t>
            </a:r>
            <a:r>
              <a:rPr lang="en-US" altLang="zh-CN" dirty="0"/>
              <a:t>resume</a:t>
            </a:r>
            <a:r>
              <a:rPr lang="zh-CN" altLang="en-US" dirty="0"/>
              <a:t> </a:t>
            </a:r>
            <a:r>
              <a:rPr lang="en-US" altLang="zh-CN" dirty="0"/>
              <a:t>link,</a:t>
            </a:r>
            <a:r>
              <a:rPr lang="zh-CN" altLang="en-US" dirty="0"/>
              <a:t> </a:t>
            </a:r>
            <a:r>
              <a:rPr lang="en-US" altLang="zh-CN" dirty="0"/>
              <a:t>the</a:t>
            </a:r>
            <a:r>
              <a:rPr lang="zh-CN" altLang="en-US" dirty="0"/>
              <a:t> </a:t>
            </a:r>
            <a:r>
              <a:rPr lang="en-US" altLang="zh-CN" dirty="0"/>
              <a:t>average</a:t>
            </a:r>
            <a:r>
              <a:rPr lang="zh-CN" altLang="en-US" dirty="0"/>
              <a:t> </a:t>
            </a:r>
            <a:r>
              <a:rPr lang="en-US" altLang="zh-CN" dirty="0"/>
              <a:t>grade</a:t>
            </a:r>
            <a:r>
              <a:rPr lang="zh-CN" altLang="en-US" dirty="0"/>
              <a:t> </a:t>
            </a:r>
            <a:r>
              <a:rPr lang="en-US" altLang="zh-CN" dirty="0"/>
              <a:t>of</a:t>
            </a:r>
            <a:r>
              <a:rPr lang="zh-CN" altLang="en-US" dirty="0"/>
              <a:t> </a:t>
            </a:r>
            <a:r>
              <a:rPr lang="en-US" altLang="zh-CN" dirty="0"/>
              <a:t>the</a:t>
            </a:r>
            <a:r>
              <a:rPr lang="zh-CN" altLang="en-US" dirty="0"/>
              <a:t> </a:t>
            </a:r>
            <a:r>
              <a:rPr lang="en-US" altLang="zh-CN" dirty="0"/>
              <a:t>previous</a:t>
            </a:r>
            <a:r>
              <a:rPr lang="zh-CN" altLang="en-US" dirty="0"/>
              <a:t> </a:t>
            </a:r>
            <a:r>
              <a:rPr lang="en-US" altLang="zh-CN" dirty="0"/>
              <a:t>students</a:t>
            </a:r>
            <a:r>
              <a:rPr lang="zh-CN" altLang="en-US" dirty="0"/>
              <a:t> </a:t>
            </a:r>
            <a:r>
              <a:rPr lang="en-US" altLang="zh-CN" dirty="0"/>
              <a:t>who</a:t>
            </a:r>
            <a:r>
              <a:rPr lang="zh-CN" altLang="en-US" dirty="0"/>
              <a:t> </a:t>
            </a:r>
            <a:r>
              <a:rPr lang="en-US" altLang="zh-CN" dirty="0"/>
              <a:t>have</a:t>
            </a:r>
            <a:r>
              <a:rPr lang="zh-CN" altLang="en-US" dirty="0"/>
              <a:t> </a:t>
            </a:r>
            <a:r>
              <a:rPr lang="en-US" altLang="zh-CN" dirty="0"/>
              <a:t>taken</a:t>
            </a:r>
            <a:r>
              <a:rPr lang="zh-CN" altLang="en-US" dirty="0"/>
              <a:t> </a:t>
            </a:r>
            <a:r>
              <a:rPr lang="en-US" altLang="zh-CN" dirty="0"/>
              <a:t>this</a:t>
            </a:r>
            <a:r>
              <a:rPr lang="zh-CN" altLang="en-US" dirty="0"/>
              <a:t> </a:t>
            </a:r>
            <a:r>
              <a:rPr lang="en-US" altLang="zh-CN" dirty="0"/>
              <a:t>course.</a:t>
            </a:r>
            <a:r>
              <a:rPr lang="zh-CN" altLang="en-US" dirty="0"/>
              <a:t> </a:t>
            </a:r>
            <a:r>
              <a:rPr lang="en-US" altLang="zh-CN" dirty="0"/>
              <a:t>For the student’s usage, this platform can </a:t>
            </a:r>
            <a:r>
              <a:rPr lang="en-US" sz="1200" kern="1200" dirty="0">
                <a:solidFill>
                  <a:schemeClr val="tx1"/>
                </a:solidFill>
                <a:effectLst/>
                <a:latin typeface="+mn-lt"/>
                <a:ea typeface="+mn-ea"/>
                <a:cs typeface="+mn-cs"/>
              </a:rPr>
              <a:t>help </a:t>
            </a:r>
            <a:r>
              <a:rPr lang="en-US" altLang="zh-CN" sz="1200" kern="1200" dirty="0">
                <a:solidFill>
                  <a:schemeClr val="tx1"/>
                </a:solidFill>
                <a:effectLst/>
                <a:latin typeface="+mn-lt"/>
                <a:ea typeface="+mn-ea"/>
                <a:cs typeface="+mn-cs"/>
              </a:rPr>
              <a:t>SU</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students better select courses before the start of each semester. And for the professor’s usage, a professor can use it to check the course and student information</a:t>
            </a:r>
            <a:r>
              <a:rPr lang="en-US" dirty="0">
                <a:effectLst/>
              </a:rPr>
              <a:t> to better know the students in his class.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13</a:t>
            </a:fld>
            <a:endParaRPr lang="en-US"/>
          </a:p>
        </p:txBody>
      </p:sp>
    </p:spTree>
    <p:extLst>
      <p:ext uri="{BB962C8B-B14F-4D97-AF65-F5344CB8AC3E}">
        <p14:creationId xmlns:p14="http://schemas.microsoft.com/office/powerpoint/2010/main" val="7580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Entity Relation Diagram of my project. There are 8 entities in total. There are three main entities, student, course, and professor. The other entities connect the three main entities, and represent the one to many or many to many relation between the main entities. For example, let’s look at the </a:t>
            </a:r>
            <a:r>
              <a:rPr lang="en-US" dirty="0" err="1"/>
              <a:t>courseStudentEnrollment_tag</a:t>
            </a:r>
            <a:r>
              <a:rPr lang="en-US" dirty="0"/>
              <a:t> entity, each row in this entity represents one student taking one course, one student can take multiple courses but one course enrollment tag can only refers to one student, so the relation between the student entity and the </a:t>
            </a:r>
            <a:r>
              <a:rPr lang="en-US" dirty="0" err="1"/>
              <a:t>coursestudentenrollment</a:t>
            </a:r>
            <a:r>
              <a:rPr lang="en-US" dirty="0"/>
              <a:t> tag entity is one to many, similarly, the relation between the course entity and the </a:t>
            </a:r>
            <a:r>
              <a:rPr lang="en-US" dirty="0" err="1"/>
              <a:t>coursestudentenrollment</a:t>
            </a:r>
            <a:r>
              <a:rPr lang="en-US" dirty="0"/>
              <a:t> tag entity is also one to many. </a:t>
            </a:r>
          </a:p>
        </p:txBody>
      </p:sp>
      <p:sp>
        <p:nvSpPr>
          <p:cNvPr id="4" name="Slide Number Placeholder 3"/>
          <p:cNvSpPr>
            <a:spLocks noGrp="1"/>
          </p:cNvSpPr>
          <p:nvPr>
            <p:ph type="sldNum" sz="quarter" idx="5"/>
          </p:nvPr>
        </p:nvSpPr>
        <p:spPr/>
        <p:txBody>
          <a:bodyPr/>
          <a:lstStyle/>
          <a:p>
            <a:fld id="{B272B2BE-18B5-5344-B3FF-62CA4B1ECEB1}" type="slidenum">
              <a:rPr lang="en-US" smtClean="0"/>
              <a:t>14</a:t>
            </a:fld>
            <a:endParaRPr lang="en-US"/>
          </a:p>
        </p:txBody>
      </p:sp>
    </p:spTree>
    <p:extLst>
      <p:ext uri="{BB962C8B-B14F-4D97-AF65-F5344CB8AC3E}">
        <p14:creationId xmlns:p14="http://schemas.microsoft.com/office/powerpoint/2010/main" val="348040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each attribute in each table. All of the related information that need to be collected are shown in this table.</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15</a:t>
            </a:fld>
            <a:endParaRPr lang="en-US"/>
          </a:p>
        </p:txBody>
      </p:sp>
    </p:spTree>
    <p:extLst>
      <p:ext uri="{BB962C8B-B14F-4D97-AF65-F5344CB8AC3E}">
        <p14:creationId xmlns:p14="http://schemas.microsoft.com/office/powerpoint/2010/main" val="232643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the ERD and Entity Attributes Table, I used Microsoft SQL to create the database. This is the sample of Creating Tables by using SQL</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16</a:t>
            </a:fld>
            <a:endParaRPr lang="en-US"/>
          </a:p>
        </p:txBody>
      </p:sp>
    </p:spTree>
    <p:extLst>
      <p:ext uri="{BB962C8B-B14F-4D97-AF65-F5344CB8AC3E}">
        <p14:creationId xmlns:p14="http://schemas.microsoft.com/office/powerpoint/2010/main" val="396247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tables are created, I inserted sample data.  This is the SQL sample of inserting data</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17</a:t>
            </a:fld>
            <a:endParaRPr lang="en-US"/>
          </a:p>
        </p:txBody>
      </p:sp>
    </p:spTree>
    <p:extLst>
      <p:ext uri="{BB962C8B-B14F-4D97-AF65-F5344CB8AC3E}">
        <p14:creationId xmlns:p14="http://schemas.microsoft.com/office/powerpoint/2010/main" val="1444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got the tables with data. As I have mentioned before, this database can be used for both students and professors. Let’s first have a look at how it can help students to select courses. This SQL Sample shows how we manipulate the data to answer question including the use of View and Aggregating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an ADS student wants to know in the second semester of his first year of ADS program, what courses are the most popular. The result indicates that </a:t>
            </a:r>
            <a:r>
              <a:rPr lang="en-US" sz="1200" b="1" kern="1200" dirty="0">
                <a:solidFill>
                  <a:schemeClr val="tx1"/>
                </a:solidFill>
                <a:effectLst/>
                <a:latin typeface="+mn-lt"/>
                <a:ea typeface="+mn-ea"/>
                <a:cs typeface="+mn-cs"/>
              </a:rPr>
              <a:t>Data Analysis and Decision Making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Data Analytics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Information Visualization </a:t>
            </a:r>
            <a:r>
              <a:rPr lang="en-US" sz="1200" kern="1200" dirty="0">
                <a:solidFill>
                  <a:schemeClr val="tx1"/>
                </a:solidFill>
                <a:effectLst/>
                <a:latin typeface="+mn-lt"/>
                <a:ea typeface="+mn-ea"/>
                <a:cs typeface="+mn-cs"/>
              </a:rPr>
              <a:t>are the top 3 popular courses in the second semester of the first year of ADS program. Then he can consider enrolling these courses in his coming semester.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18</a:t>
            </a:fld>
            <a:endParaRPr lang="en-US"/>
          </a:p>
        </p:txBody>
      </p:sp>
    </p:spTree>
    <p:extLst>
      <p:ext uri="{BB962C8B-B14F-4D97-AF65-F5344CB8AC3E}">
        <p14:creationId xmlns:p14="http://schemas.microsoft.com/office/powerpoint/2010/main" val="242068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for the professor’s usage, lets say professor Jeff Hemsley wants to see the program distribution of students taking his IST 719 information visualization. </a:t>
            </a:r>
            <a:r>
              <a:rPr lang="en-US" sz="1200" kern="1200" dirty="0">
                <a:solidFill>
                  <a:schemeClr val="tx1"/>
                </a:solidFill>
                <a:effectLst/>
                <a:latin typeface="+mn-lt"/>
                <a:ea typeface="+mn-ea"/>
                <a:cs typeface="+mn-cs"/>
              </a:rPr>
              <a:t>He gets to know that in 2018 fall semester, in the M001 section there are 6 students from ADS program and 1 from BA program, so in this section he can design his class more relevant to data science field; and in the M002 section all the 2 students are from BA program, so in this section his class can be more related to business application. </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19</a:t>
            </a:fld>
            <a:endParaRPr lang="en-US"/>
          </a:p>
        </p:txBody>
      </p:sp>
    </p:spTree>
    <p:extLst>
      <p:ext uri="{BB962C8B-B14F-4D97-AF65-F5344CB8AC3E}">
        <p14:creationId xmlns:p14="http://schemas.microsoft.com/office/powerpoint/2010/main" val="400009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My</a:t>
            </a:r>
            <a:r>
              <a:rPr lang="zh-CN" altLang="en-US" dirty="0"/>
              <a:t> </a:t>
            </a:r>
            <a:r>
              <a:rPr lang="en-US" altLang="zh-CN" dirty="0"/>
              <a:t>presentation</a:t>
            </a:r>
            <a:r>
              <a:rPr lang="zh-CN" altLang="en-US" dirty="0"/>
              <a:t> </a:t>
            </a:r>
            <a:r>
              <a:rPr lang="en-US" altLang="zh-CN" dirty="0"/>
              <a:t>mainly</a:t>
            </a:r>
            <a:r>
              <a:rPr lang="zh-CN" altLang="en-US" dirty="0"/>
              <a:t> </a:t>
            </a:r>
            <a:r>
              <a:rPr lang="en-US" altLang="zh-CN" dirty="0"/>
              <a:t>consists</a:t>
            </a:r>
            <a:r>
              <a:rPr lang="zh-CN" altLang="en-US" dirty="0"/>
              <a:t> </a:t>
            </a:r>
            <a:r>
              <a:rPr lang="en-US" altLang="zh-CN" dirty="0"/>
              <a:t>of</a:t>
            </a:r>
            <a:r>
              <a:rPr lang="zh-CN" altLang="en-US" dirty="0"/>
              <a:t> </a:t>
            </a:r>
            <a:r>
              <a:rPr lang="en-US" altLang="zh-CN" dirty="0"/>
              <a:t>3</a:t>
            </a:r>
            <a:r>
              <a:rPr lang="zh-CN" altLang="en-US" dirty="0"/>
              <a:t> </a:t>
            </a:r>
            <a:r>
              <a:rPr lang="en-US" altLang="zh-CN" dirty="0"/>
              <a:t>parts,</a:t>
            </a:r>
            <a:r>
              <a:rPr lang="zh-CN" altLang="en-US" dirty="0"/>
              <a:t> </a:t>
            </a:r>
            <a:r>
              <a:rPr lang="en-US" altLang="zh-CN" dirty="0"/>
              <a:t>first</a:t>
            </a:r>
            <a:r>
              <a:rPr lang="zh-CN" altLang="en-US" dirty="0"/>
              <a:t> </a:t>
            </a:r>
            <a:r>
              <a:rPr lang="en-US" altLang="zh-CN" dirty="0"/>
              <a:t>I’ll</a:t>
            </a:r>
            <a:r>
              <a:rPr lang="zh-CN" altLang="en-US" dirty="0"/>
              <a:t> </a:t>
            </a:r>
            <a:r>
              <a:rPr lang="en-US" altLang="zh-CN" dirty="0"/>
              <a:t>briefly</a:t>
            </a:r>
            <a:r>
              <a:rPr lang="zh-CN" altLang="en-US" dirty="0"/>
              <a:t> </a:t>
            </a:r>
            <a:r>
              <a:rPr lang="en-US" altLang="zh-CN" dirty="0"/>
              <a:t>introducing</a:t>
            </a:r>
            <a:r>
              <a:rPr lang="zh-CN" altLang="en-US" dirty="0"/>
              <a:t> </a:t>
            </a:r>
            <a:r>
              <a:rPr lang="en-US" altLang="zh-CN" dirty="0"/>
              <a:t>myself</a:t>
            </a:r>
            <a:r>
              <a:rPr lang="zh-CN" altLang="en-US" dirty="0"/>
              <a:t> </a:t>
            </a:r>
            <a:r>
              <a:rPr lang="en-US" altLang="zh-CN" dirty="0"/>
              <a:t>and</a:t>
            </a:r>
            <a:r>
              <a:rPr lang="zh-CN" altLang="en-US" dirty="0"/>
              <a:t> </a:t>
            </a:r>
            <a:r>
              <a:rPr lang="en-US" altLang="zh-CN" dirty="0"/>
              <a:t>talk</a:t>
            </a:r>
            <a:r>
              <a:rPr lang="zh-CN" altLang="en-US" dirty="0"/>
              <a:t> </a:t>
            </a:r>
            <a:r>
              <a:rPr lang="en-US" altLang="zh-CN" dirty="0"/>
              <a:t>about</a:t>
            </a:r>
            <a:r>
              <a:rPr lang="zh-CN" altLang="en-US" dirty="0"/>
              <a:t> </a:t>
            </a:r>
            <a:r>
              <a:rPr lang="en-US" altLang="zh-CN" dirty="0"/>
              <a:t>why</a:t>
            </a:r>
            <a:r>
              <a:rPr lang="zh-CN" altLang="en-US" dirty="0"/>
              <a:t> </a:t>
            </a:r>
            <a:r>
              <a:rPr lang="en-US" altLang="zh-CN" dirty="0"/>
              <a:t>I</a:t>
            </a:r>
            <a:r>
              <a:rPr lang="zh-CN" altLang="en-US" dirty="0"/>
              <a:t> </a:t>
            </a:r>
            <a:r>
              <a:rPr lang="en-US" altLang="zh-CN" dirty="0"/>
              <a:t>choose</a:t>
            </a:r>
            <a:r>
              <a:rPr lang="zh-CN" altLang="en-US" dirty="0"/>
              <a:t> </a:t>
            </a:r>
            <a:r>
              <a:rPr lang="en-US" altLang="zh-CN" dirty="0"/>
              <a:t>the</a:t>
            </a:r>
            <a:r>
              <a:rPr lang="zh-CN" altLang="en-US" dirty="0"/>
              <a:t> </a:t>
            </a:r>
            <a:r>
              <a:rPr lang="en-US" altLang="zh-CN" dirty="0"/>
              <a:t>ADS</a:t>
            </a:r>
            <a:r>
              <a:rPr lang="zh-CN" altLang="en-US" dirty="0"/>
              <a:t> </a:t>
            </a:r>
            <a:r>
              <a:rPr lang="en-US" altLang="zh-CN" dirty="0"/>
              <a:t>program.</a:t>
            </a:r>
            <a:r>
              <a:rPr lang="zh-CN" altLang="en-US" dirty="0"/>
              <a:t> </a:t>
            </a:r>
            <a:r>
              <a:rPr lang="en-US" altLang="zh-CN" dirty="0"/>
              <a:t>Then</a:t>
            </a:r>
            <a:r>
              <a:rPr lang="zh-CN" altLang="en-US" dirty="0"/>
              <a:t> </a:t>
            </a:r>
            <a:r>
              <a:rPr lang="en-US" altLang="zh-CN" dirty="0"/>
              <a:t>I’ll</a:t>
            </a:r>
            <a:r>
              <a:rPr lang="zh-CN" altLang="en-US" dirty="0"/>
              <a:t> </a:t>
            </a:r>
            <a:r>
              <a:rPr lang="en-US" altLang="zh-CN" dirty="0"/>
              <a:t>talk</a:t>
            </a:r>
            <a:r>
              <a:rPr lang="zh-CN" altLang="en-US" dirty="0"/>
              <a:t> </a:t>
            </a:r>
            <a:r>
              <a:rPr lang="en-US" altLang="zh-CN" dirty="0"/>
              <a:t>about</a:t>
            </a:r>
            <a:r>
              <a:rPr lang="zh-CN" altLang="en-US" dirty="0"/>
              <a:t> </a:t>
            </a:r>
            <a:r>
              <a:rPr lang="en-US" altLang="zh-CN" dirty="0"/>
              <a:t>some</a:t>
            </a:r>
            <a:r>
              <a:rPr lang="zh-CN" altLang="en-US" dirty="0"/>
              <a:t> </a:t>
            </a:r>
            <a:r>
              <a:rPr lang="en-US" altLang="zh-CN" dirty="0"/>
              <a:t>projects</a:t>
            </a:r>
            <a:r>
              <a:rPr lang="zh-CN" altLang="en-US" dirty="0"/>
              <a:t> </a:t>
            </a:r>
            <a:r>
              <a:rPr lang="en-US" altLang="zh-CN" dirty="0"/>
              <a:t>that</a:t>
            </a:r>
            <a:r>
              <a:rPr lang="zh-CN" altLang="en-US" dirty="0"/>
              <a:t> </a:t>
            </a:r>
            <a:r>
              <a:rPr lang="en-US" altLang="zh-CN" dirty="0"/>
              <a:t>I</a:t>
            </a:r>
            <a:r>
              <a:rPr lang="zh-CN" altLang="en-US" dirty="0"/>
              <a:t> </a:t>
            </a:r>
            <a:r>
              <a:rPr lang="en-US" altLang="zh-CN" dirty="0"/>
              <a:t>did</a:t>
            </a:r>
            <a:r>
              <a:rPr lang="zh-CN" altLang="en-US" dirty="0"/>
              <a:t> </a:t>
            </a:r>
            <a:r>
              <a:rPr lang="en-US" altLang="zh-CN" dirty="0"/>
              <a:t>from</a:t>
            </a:r>
            <a:r>
              <a:rPr lang="zh-CN" altLang="en-US" dirty="0"/>
              <a:t> </a:t>
            </a:r>
            <a:r>
              <a:rPr lang="en-US" altLang="zh-CN" dirty="0"/>
              <a:t>the</a:t>
            </a:r>
            <a:r>
              <a:rPr lang="zh-CN" altLang="en-US" dirty="0"/>
              <a:t> </a:t>
            </a:r>
            <a:r>
              <a:rPr lang="en-US" altLang="zh-CN" dirty="0"/>
              <a:t>ADS</a:t>
            </a:r>
            <a:r>
              <a:rPr lang="zh-CN" altLang="en-US" dirty="0"/>
              <a:t> </a:t>
            </a:r>
            <a:r>
              <a:rPr lang="en-US" altLang="zh-CN" dirty="0"/>
              <a:t>program</a:t>
            </a:r>
            <a:r>
              <a:rPr lang="zh-CN" altLang="en-US" dirty="0"/>
              <a:t> </a:t>
            </a:r>
            <a:r>
              <a:rPr lang="en-US" altLang="zh-CN" dirty="0"/>
              <a:t>and</a:t>
            </a:r>
            <a:r>
              <a:rPr lang="zh-CN" altLang="en-US" dirty="0"/>
              <a:t> </a:t>
            </a:r>
            <a:r>
              <a:rPr lang="en-US" altLang="zh-CN" dirty="0"/>
              <a:t>finally</a:t>
            </a:r>
            <a:r>
              <a:rPr lang="zh-CN" altLang="en-US" dirty="0"/>
              <a:t> </a:t>
            </a:r>
            <a:r>
              <a:rPr lang="en-US" altLang="zh-CN" dirty="0"/>
              <a:t>I’ll</a:t>
            </a:r>
            <a:r>
              <a:rPr lang="zh-CN" altLang="en-US" dirty="0"/>
              <a:t> </a:t>
            </a:r>
            <a:r>
              <a:rPr lang="en-US" altLang="zh-CN" dirty="0"/>
              <a:t>talk</a:t>
            </a:r>
            <a:r>
              <a:rPr lang="zh-CN" altLang="en-US" dirty="0"/>
              <a:t> </a:t>
            </a:r>
            <a:r>
              <a:rPr lang="en-US" altLang="zh-CN" dirty="0"/>
              <a:t>about</a:t>
            </a:r>
            <a:r>
              <a:rPr lang="zh-CN" altLang="en-US" dirty="0"/>
              <a:t> </a:t>
            </a:r>
            <a:r>
              <a:rPr lang="en-US" altLang="zh-CN" dirty="0"/>
              <a:t>how</a:t>
            </a:r>
            <a:r>
              <a:rPr lang="zh-CN" altLang="en-US" dirty="0"/>
              <a:t> </a:t>
            </a:r>
            <a:r>
              <a:rPr lang="en-US" altLang="zh-CN" dirty="0"/>
              <a:t>these</a:t>
            </a:r>
            <a:r>
              <a:rPr lang="zh-CN" altLang="en-US" dirty="0"/>
              <a:t> </a:t>
            </a:r>
            <a:r>
              <a:rPr lang="en-US" altLang="zh-CN" dirty="0"/>
              <a:t>projects</a:t>
            </a:r>
            <a:r>
              <a:rPr lang="zh-CN" altLang="en-US" dirty="0"/>
              <a:t> </a:t>
            </a:r>
            <a:r>
              <a:rPr lang="en-US" altLang="zh-CN" dirty="0"/>
              <a:t>developed</a:t>
            </a:r>
            <a:r>
              <a:rPr lang="zh-CN" altLang="en-US" dirty="0"/>
              <a:t> </a:t>
            </a:r>
            <a:r>
              <a:rPr lang="en-US" altLang="zh-CN" dirty="0"/>
              <a:t>my</a:t>
            </a:r>
            <a:r>
              <a:rPr lang="zh-CN" altLang="en-US" dirty="0"/>
              <a:t> </a:t>
            </a:r>
            <a:r>
              <a:rPr lang="en-US" altLang="zh-CN" dirty="0"/>
              <a:t>skills</a:t>
            </a:r>
            <a:r>
              <a:rPr lang="zh-CN" altLang="en-US" dirty="0"/>
              <a:t> </a:t>
            </a:r>
            <a:r>
              <a:rPr lang="en-US" altLang="zh-CN" dirty="0"/>
              <a:t>and</a:t>
            </a:r>
            <a:r>
              <a:rPr lang="zh-CN" altLang="en-US" dirty="0"/>
              <a:t> </a:t>
            </a:r>
            <a:r>
              <a:rPr lang="en-US" altLang="zh-CN" dirty="0"/>
              <a:t>helped</a:t>
            </a:r>
            <a:r>
              <a:rPr lang="zh-CN" altLang="en-US" dirty="0"/>
              <a:t> </a:t>
            </a:r>
            <a:r>
              <a:rPr lang="en-US" altLang="zh-CN" dirty="0"/>
              <a:t>to</a:t>
            </a:r>
            <a:r>
              <a:rPr lang="zh-CN" altLang="en-US" dirty="0"/>
              <a:t> </a:t>
            </a:r>
            <a:r>
              <a:rPr lang="en-US" altLang="zh-CN" dirty="0"/>
              <a:t>achieve</a:t>
            </a:r>
            <a:r>
              <a:rPr lang="zh-CN" altLang="en-US" dirty="0"/>
              <a:t> </a:t>
            </a:r>
            <a:r>
              <a:rPr lang="en-US" altLang="zh-CN" dirty="0"/>
              <a:t>the</a:t>
            </a:r>
            <a:r>
              <a:rPr lang="zh-CN" altLang="en-US" dirty="0"/>
              <a:t> </a:t>
            </a:r>
            <a:r>
              <a:rPr lang="en-US" altLang="zh-CN" dirty="0"/>
              <a:t>program</a:t>
            </a:r>
            <a:r>
              <a:rPr lang="zh-CN" altLang="en-US" dirty="0"/>
              <a:t> </a:t>
            </a:r>
            <a:r>
              <a:rPr lang="en-US" altLang="zh-CN" dirty="0"/>
              <a:t>achievement.</a:t>
            </a:r>
            <a:r>
              <a:rPr lang="zh-CN" altLang="en-US" dirty="0"/>
              <a:t> </a:t>
            </a:r>
            <a:r>
              <a:rPr lang="en-US" altLang="zh-CN" dirty="0"/>
              <a:t>.</a:t>
            </a:r>
            <a:r>
              <a:rPr lang="zh-CN" altLang="en-US" dirty="0"/>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2</a:t>
            </a:fld>
            <a:endParaRPr lang="en-US"/>
          </a:p>
        </p:txBody>
      </p:sp>
    </p:spTree>
    <p:extLst>
      <p:ext uri="{BB962C8B-B14F-4D97-AF65-F5344CB8AC3E}">
        <p14:creationId xmlns:p14="http://schemas.microsoft.com/office/powerpoint/2010/main" val="3362629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created the database, I used Access to Build an Interface for users to connect to the database easily. Lets take a brief look at how a student use this database system to query course information he needs. </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20</a:t>
            </a:fld>
            <a:endParaRPr lang="en-US"/>
          </a:p>
        </p:txBody>
      </p:sp>
    </p:spTree>
    <p:extLst>
      <p:ext uri="{BB962C8B-B14F-4D97-AF65-F5344CB8AC3E}">
        <p14:creationId xmlns:p14="http://schemas.microsoft.com/office/powerpoint/2010/main" val="161167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student need to first login the system by his SUID and password</a:t>
            </a:r>
          </a:p>
        </p:txBody>
      </p:sp>
      <p:sp>
        <p:nvSpPr>
          <p:cNvPr id="4" name="Slide Number Placeholder 3"/>
          <p:cNvSpPr>
            <a:spLocks noGrp="1"/>
          </p:cNvSpPr>
          <p:nvPr>
            <p:ph type="sldNum" sz="quarter" idx="5"/>
          </p:nvPr>
        </p:nvSpPr>
        <p:spPr/>
        <p:txBody>
          <a:bodyPr/>
          <a:lstStyle/>
          <a:p>
            <a:fld id="{B272B2BE-18B5-5344-B3FF-62CA4B1ECEB1}" type="slidenum">
              <a:rPr lang="en-US" smtClean="0"/>
              <a:t>21</a:t>
            </a:fld>
            <a:endParaRPr lang="en-US"/>
          </a:p>
        </p:txBody>
      </p:sp>
    </p:spTree>
    <p:extLst>
      <p:ext uri="{BB962C8B-B14F-4D97-AF65-F5344CB8AC3E}">
        <p14:creationId xmlns:p14="http://schemas.microsoft.com/office/powerpoint/2010/main" val="43466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the student successfully login in his account, he can choose to view his or other students’ information, to check the most popular courses in SU, to check the average grade and evaluation score of all the courses, or to check the detailed information of every course. After he has queried the information he wanted, he can click on the “Log out” button to quit his account.  Let say the student wants to check the most popular course. </a:t>
            </a: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22</a:t>
            </a:fld>
            <a:endParaRPr lang="en-US"/>
          </a:p>
        </p:txBody>
      </p:sp>
    </p:spTree>
    <p:extLst>
      <p:ext uri="{BB962C8B-B14F-4D97-AF65-F5344CB8AC3E}">
        <p14:creationId xmlns:p14="http://schemas.microsoft.com/office/powerpoint/2010/main" val="18093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Student can select his program, program year and program semester in the combo box to query the most popular courses in the given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all about the course project of IST659 database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23</a:t>
            </a:fld>
            <a:endParaRPr lang="en-US"/>
          </a:p>
        </p:txBody>
      </p:sp>
    </p:spTree>
    <p:extLst>
      <p:ext uri="{BB962C8B-B14F-4D97-AF65-F5344CB8AC3E}">
        <p14:creationId xmlns:p14="http://schemas.microsoft.com/office/powerpoint/2010/main" val="117497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course project I would like to introduce is my project of IST 718 Big data </a:t>
            </a:r>
            <a:r>
              <a:rPr lang="en-US" sz="1200" kern="1200" dirty="0" err="1">
                <a:solidFill>
                  <a:schemeClr val="tx1"/>
                </a:solidFill>
                <a:effectLst/>
                <a:latin typeface="+mn-lt"/>
                <a:ea typeface="+mn-ea"/>
                <a:cs typeface="+mn-cs"/>
              </a:rPr>
              <a:t>analytics.This</a:t>
            </a:r>
            <a:r>
              <a:rPr lang="en-US" sz="1200" kern="1200" dirty="0">
                <a:solidFill>
                  <a:schemeClr val="tx1"/>
                </a:solidFill>
                <a:effectLst/>
                <a:latin typeface="+mn-lt"/>
                <a:ea typeface="+mn-ea"/>
                <a:cs typeface="+mn-cs"/>
              </a:rPr>
              <a:t> course is a broad introduction to modern techniques in data science including elastic net regularized regression, random forest, gradient boosting, and deep learning. It emphasizes a statistical learning point of view, and a careful examination of generalization error, model interpretability, feature engineering, and bias-variance tradeoff.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course project, I and my group members utilized the google online store data to predict whether a user would consume during his visit to the online store website. So google can efficiently cast more advertisement to potential customers who have higher probability of buying products to maximum the profit. </a:t>
            </a:r>
          </a:p>
        </p:txBody>
      </p:sp>
      <p:sp>
        <p:nvSpPr>
          <p:cNvPr id="4" name="Slide Number Placeholder 3"/>
          <p:cNvSpPr>
            <a:spLocks noGrp="1"/>
          </p:cNvSpPr>
          <p:nvPr>
            <p:ph type="sldNum" sz="quarter" idx="5"/>
          </p:nvPr>
        </p:nvSpPr>
        <p:spPr/>
        <p:txBody>
          <a:bodyPr/>
          <a:lstStyle/>
          <a:p>
            <a:fld id="{B272B2BE-18B5-5344-B3FF-62CA4B1ECEB1}" type="slidenum">
              <a:rPr lang="en-US" smtClean="0"/>
              <a:t>24</a:t>
            </a:fld>
            <a:endParaRPr lang="en-US"/>
          </a:p>
        </p:txBody>
      </p:sp>
    </p:spTree>
    <p:extLst>
      <p:ext uri="{BB962C8B-B14F-4D97-AF65-F5344CB8AC3E}">
        <p14:creationId xmlns:p14="http://schemas.microsoft.com/office/powerpoint/2010/main" val="277089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kaggle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competition,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original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million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columns.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records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information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single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visit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dependent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dummy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consume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during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visit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google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online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decided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just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focus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removing</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irrelavent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columns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million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columns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left.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split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training,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analysis,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faced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challenge,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highly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97%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visit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store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didnt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generate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revenue.</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25</a:t>
            </a:fld>
            <a:endParaRPr lang="en-US"/>
          </a:p>
        </p:txBody>
      </p:sp>
    </p:spTree>
    <p:extLst>
      <p:ext uri="{BB962C8B-B14F-4D97-AF65-F5344CB8AC3E}">
        <p14:creationId xmlns:p14="http://schemas.microsoft.com/office/powerpoint/2010/main" val="272592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unbalanced,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oversample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training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labels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same.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predict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visitor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consume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store.</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much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independent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decided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principal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component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analysis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dimension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independent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component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prediction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performance.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independent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variables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random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tuned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modifying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101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random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Lastly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gradient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machine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iterator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26</a:t>
            </a:fld>
            <a:endParaRPr lang="en-US"/>
          </a:p>
        </p:txBody>
      </p:sp>
    </p:spTree>
    <p:extLst>
      <p:ext uri="{BB962C8B-B14F-4D97-AF65-F5344CB8AC3E}">
        <p14:creationId xmlns:p14="http://schemas.microsoft.com/office/powerpoint/2010/main" val="340106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just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oversampled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training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biased.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prediction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accuracy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performance.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look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graph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indicates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component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look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without</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process,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higher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doesn’t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help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improve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27</a:t>
            </a:fld>
            <a:endParaRPr lang="en-US"/>
          </a:p>
        </p:txBody>
      </p:sp>
    </p:spTree>
    <p:extLst>
      <p:ext uri="{BB962C8B-B14F-4D97-AF65-F5344CB8AC3E}">
        <p14:creationId xmlns:p14="http://schemas.microsoft.com/office/powerpoint/2010/main" val="211486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look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random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decrease,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means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underfit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overfit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around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60,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performance.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60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random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0.373.</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28</a:t>
            </a:fld>
            <a:endParaRPr lang="en-US"/>
          </a:p>
        </p:txBody>
      </p:sp>
    </p:spTree>
    <p:extLst>
      <p:ext uri="{BB962C8B-B14F-4D97-AF65-F5344CB8AC3E}">
        <p14:creationId xmlns:p14="http://schemas.microsoft.com/office/powerpoint/2010/main" val="843616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look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gradient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previous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changed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parameter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values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iterator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equal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0.4054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highest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among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models.</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29</a:t>
            </a:fld>
            <a:endParaRPr lang="en-US"/>
          </a:p>
        </p:txBody>
      </p:sp>
    </p:spTree>
    <p:extLst>
      <p:ext uri="{BB962C8B-B14F-4D97-AF65-F5344CB8AC3E}">
        <p14:creationId xmlns:p14="http://schemas.microsoft.com/office/powerpoint/2010/main" val="54245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I entered the ADS program, I first gained my bachelor’s degree in economics in Renmin University of China and then I came to Syracuse University to study MPA program in Maxwell school. It was in that spring semester I took the IST 687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science</a:t>
            </a:r>
            <a:r>
              <a:rPr lang="en-US" sz="1200" kern="1200" dirty="0">
                <a:solidFill>
                  <a:schemeClr val="tx1"/>
                </a:solidFill>
                <a:effectLst/>
                <a:latin typeface="+mn-lt"/>
                <a:ea typeface="+mn-ea"/>
                <a:cs typeface="+mn-cs"/>
              </a:rPr>
              <a:t> as my elective course, and I gained strong interest in the data science field. I found it was so amazing to use the data and algorithm to solve the problems in the real life. I also realized that in the future, no matter in which industry, in private sector or public sector, the demand of data analysis will grow dramatically. Then I applied the ADS program and this one and half year of experience tells me that my decision was correct.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3</a:t>
            </a:fld>
            <a:endParaRPr lang="en-US"/>
          </a:p>
        </p:txBody>
      </p:sp>
    </p:spTree>
    <p:extLst>
      <p:ext uri="{BB962C8B-B14F-4D97-AF65-F5344CB8AC3E}">
        <p14:creationId xmlns:p14="http://schemas.microsoft.com/office/powerpoint/2010/main" val="3989204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Finally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applied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gradient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0.406</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similar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validation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overfit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left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confusion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matrix,</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mis-predicted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non-customers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potential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customer,</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which will cause a lot of extra spend on campaign</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right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side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feature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model.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age views and time on site are two most important deciding features. The number of page views have the highest weight(55%)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project is a process of finding problem and solving problem, from unable to upload large </a:t>
            </a:r>
            <a:r>
              <a:rPr lang="en-US" sz="1200" kern="1200" dirty="0" err="1">
                <a:solidFill>
                  <a:schemeClr val="tx1"/>
                </a:solidFill>
                <a:effectLst/>
                <a:latin typeface="+mn-lt"/>
                <a:ea typeface="+mn-ea"/>
                <a:cs typeface="+mn-cs"/>
              </a:rPr>
              <a:t>cvs</a:t>
            </a:r>
            <a:r>
              <a:rPr lang="en-US" sz="1200" kern="1200" dirty="0">
                <a:solidFill>
                  <a:schemeClr val="tx1"/>
                </a:solidFill>
                <a:effectLst/>
                <a:latin typeface="+mn-lt"/>
                <a:ea typeface="+mn-ea"/>
                <a:cs typeface="+mn-cs"/>
              </a:rPr>
              <a:t> file to Python, to Python shutdown due to the massive computation when running for loop to tune the model. By searching the solutions to these problems online, I learned much more than what the professor had taught in the lecture. I did acquire the ability of problem self-diagnosis and problem self-solving, which are the most important basic skills that a data analyst should possess.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30</a:t>
            </a:fld>
            <a:endParaRPr lang="en-US"/>
          </a:p>
        </p:txBody>
      </p:sp>
    </p:spTree>
    <p:extLst>
      <p:ext uri="{BB962C8B-B14F-4D97-AF65-F5344CB8AC3E}">
        <p14:creationId xmlns:p14="http://schemas.microsoft.com/office/powerpoint/2010/main" val="2654722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t>
            </a:r>
            <a:r>
              <a:rPr lang="en-US" altLang="zh-CN" dirty="0"/>
              <a:t>ally</a:t>
            </a:r>
            <a:r>
              <a:rPr lang="zh-CN" altLang="en-US" dirty="0"/>
              <a:t> </a:t>
            </a:r>
            <a:r>
              <a:rPr lang="en-US" altLang="zh-CN" dirty="0"/>
              <a:t>let</a:t>
            </a:r>
            <a:r>
              <a:rPr lang="zh-CN" altLang="en-US" dirty="0"/>
              <a:t> </a:t>
            </a:r>
            <a:r>
              <a:rPr lang="en-US" altLang="zh-CN" dirty="0"/>
              <a:t>me</a:t>
            </a:r>
            <a:r>
              <a:rPr lang="zh-CN" altLang="en-US" dirty="0"/>
              <a:t> </a:t>
            </a:r>
            <a:r>
              <a:rPr lang="en-US" altLang="zh-CN" dirty="0"/>
              <a:t>spent</a:t>
            </a:r>
            <a:r>
              <a:rPr lang="zh-CN" altLang="en-US" dirty="0"/>
              <a:t> </a:t>
            </a:r>
            <a:r>
              <a:rPr lang="en-US" altLang="zh-CN" dirty="0"/>
              <a:t>some</a:t>
            </a:r>
            <a:r>
              <a:rPr lang="zh-CN" altLang="en-US" dirty="0"/>
              <a:t> </a:t>
            </a:r>
            <a:r>
              <a:rPr lang="en-US" altLang="zh-CN" dirty="0"/>
              <a:t>minutes</a:t>
            </a:r>
            <a:r>
              <a:rPr lang="zh-CN" altLang="en-US" dirty="0"/>
              <a:t> </a:t>
            </a:r>
            <a:r>
              <a:rPr lang="en-US" altLang="zh-CN" dirty="0"/>
              <a:t>talking</a:t>
            </a:r>
            <a:r>
              <a:rPr lang="zh-CN" altLang="en-US" dirty="0"/>
              <a:t> </a:t>
            </a:r>
            <a:r>
              <a:rPr lang="en-US" altLang="zh-CN" dirty="0"/>
              <a:t>about</a:t>
            </a:r>
            <a:r>
              <a:rPr lang="zh-CN" altLang="en-US" dirty="0"/>
              <a:t> </a:t>
            </a:r>
            <a:r>
              <a:rPr lang="en-US" altLang="zh-CN" dirty="0"/>
              <a:t>how</a:t>
            </a:r>
            <a:r>
              <a:rPr lang="zh-CN" altLang="en-US" dirty="0"/>
              <a:t> </a:t>
            </a:r>
            <a:r>
              <a:rPr lang="en-US" altLang="zh-CN" dirty="0"/>
              <a:t>these</a:t>
            </a:r>
            <a:r>
              <a:rPr lang="zh-CN" altLang="en-US" dirty="0"/>
              <a:t> </a:t>
            </a:r>
            <a:r>
              <a:rPr lang="en-US" altLang="zh-CN" dirty="0"/>
              <a:t>projects</a:t>
            </a:r>
            <a:r>
              <a:rPr lang="zh-CN" altLang="en-US" dirty="0"/>
              <a:t> </a:t>
            </a:r>
            <a:r>
              <a:rPr lang="en-US" altLang="zh-CN" dirty="0"/>
              <a:t>demonstrate</a:t>
            </a:r>
            <a:r>
              <a:rPr lang="zh-CN" altLang="en-US" dirty="0"/>
              <a:t> </a:t>
            </a:r>
            <a:r>
              <a:rPr lang="en-US" altLang="zh-CN" dirty="0"/>
              <a:t>my</a:t>
            </a:r>
            <a:r>
              <a:rPr lang="zh-CN" altLang="en-US" dirty="0"/>
              <a:t> </a:t>
            </a:r>
            <a:r>
              <a:rPr lang="en-US" altLang="zh-CN" dirty="0"/>
              <a:t>mastery</a:t>
            </a:r>
            <a:r>
              <a:rPr lang="zh-CN" altLang="en-US" dirty="0"/>
              <a:t> </a:t>
            </a:r>
            <a:r>
              <a:rPr lang="en-US" altLang="zh-CN" dirty="0"/>
              <a:t>of</a:t>
            </a:r>
            <a:r>
              <a:rPr lang="zh-CN" altLang="en-US" dirty="0"/>
              <a:t> </a:t>
            </a:r>
            <a:r>
              <a:rPr lang="en-US" altLang="zh-CN" dirty="0"/>
              <a:t>the</a:t>
            </a:r>
            <a:r>
              <a:rPr lang="zh-CN" altLang="en-US" dirty="0"/>
              <a:t> </a:t>
            </a:r>
            <a:r>
              <a:rPr lang="en-US" altLang="zh-CN" dirty="0"/>
              <a:t>program</a:t>
            </a:r>
            <a:r>
              <a:rPr lang="zh-CN" altLang="en-US" dirty="0"/>
              <a:t> </a:t>
            </a:r>
            <a:r>
              <a:rPr lang="en-US" altLang="zh-CN" dirty="0"/>
              <a:t>objectives.</a:t>
            </a:r>
            <a:r>
              <a:rPr lang="zh-CN" altLang="en-US" dirty="0"/>
              <a:t> </a:t>
            </a:r>
            <a:endParaRPr lang="en-US" altLang="zh-CN" dirty="0"/>
          </a:p>
          <a:p>
            <a:pPr marL="228600" indent="-228600">
              <a:buAutoNum type="arabicPeriod"/>
            </a:pPr>
            <a:r>
              <a:rPr lang="en-US" altLang="zh-CN" dirty="0"/>
              <a:t>All</a:t>
            </a:r>
            <a:r>
              <a:rPr lang="zh-CN" altLang="en-US" dirty="0"/>
              <a:t> </a:t>
            </a:r>
            <a:r>
              <a:rPr lang="en-US" altLang="zh-CN" dirty="0"/>
              <a:t>the</a:t>
            </a:r>
            <a:r>
              <a:rPr lang="zh-CN" altLang="en-US" dirty="0"/>
              <a:t> </a:t>
            </a:r>
            <a:r>
              <a:rPr lang="en-US" altLang="zh-CN" dirty="0"/>
              <a:t>projects</a:t>
            </a:r>
            <a:r>
              <a:rPr lang="zh-CN" altLang="en-US" dirty="0"/>
              <a:t> </a:t>
            </a:r>
            <a:r>
              <a:rPr lang="en-US" altLang="zh-CN" dirty="0"/>
              <a:t>are</a:t>
            </a:r>
            <a:r>
              <a:rPr lang="zh-CN" altLang="en-US" dirty="0"/>
              <a:t> </a:t>
            </a:r>
            <a:r>
              <a:rPr lang="en-US" altLang="zh-CN" dirty="0"/>
              <a:t>practical</a:t>
            </a:r>
            <a:r>
              <a:rPr lang="zh-CN" altLang="en-US" dirty="0"/>
              <a:t> </a:t>
            </a:r>
            <a:r>
              <a:rPr lang="en-US" altLang="zh-CN" dirty="0"/>
              <a:t>and</a:t>
            </a:r>
            <a:r>
              <a:rPr lang="zh-CN" altLang="en-US" dirty="0"/>
              <a:t> </a:t>
            </a:r>
            <a:r>
              <a:rPr lang="en-US" altLang="zh-CN" dirty="0"/>
              <a:t>are</a:t>
            </a:r>
            <a:r>
              <a:rPr lang="zh-CN" altLang="en-US" dirty="0"/>
              <a:t> </a:t>
            </a:r>
            <a:r>
              <a:rPr lang="en-US" altLang="zh-CN" dirty="0"/>
              <a:t>related</a:t>
            </a:r>
            <a:r>
              <a:rPr lang="zh-CN" altLang="en-US" dirty="0"/>
              <a:t> </a:t>
            </a:r>
            <a:r>
              <a:rPr lang="en-US" altLang="zh-CN" dirty="0"/>
              <a:t>to</a:t>
            </a:r>
            <a:r>
              <a:rPr lang="zh-CN" altLang="en-US" dirty="0"/>
              <a:t> </a:t>
            </a:r>
            <a:r>
              <a:rPr lang="en-US" altLang="zh-CN" dirty="0"/>
              <a:t>our</a:t>
            </a:r>
            <a:r>
              <a:rPr lang="zh-CN" altLang="en-US" dirty="0"/>
              <a:t> </a:t>
            </a:r>
            <a:r>
              <a:rPr lang="en-US" altLang="zh-CN" dirty="0"/>
              <a:t>real-life and</a:t>
            </a:r>
            <a:r>
              <a:rPr lang="zh-CN" altLang="en-US" dirty="0"/>
              <a:t> </a:t>
            </a:r>
            <a:r>
              <a:rPr lang="en-US" altLang="zh-CN" dirty="0"/>
              <a:t>incorporates</a:t>
            </a:r>
            <a:r>
              <a:rPr lang="zh-CN" altLang="en-US" dirty="0"/>
              <a:t> </a:t>
            </a:r>
            <a:r>
              <a:rPr lang="en-US" altLang="zh-CN" dirty="0"/>
              <a:t>the</a:t>
            </a:r>
            <a:r>
              <a:rPr lang="zh-CN" altLang="en-US" dirty="0"/>
              <a:t> </a:t>
            </a:r>
            <a:r>
              <a:rPr lang="en-US" altLang="zh-CN" dirty="0"/>
              <a:t>data</a:t>
            </a:r>
            <a:r>
              <a:rPr lang="zh-CN" altLang="en-US" dirty="0"/>
              <a:t> </a:t>
            </a:r>
            <a:r>
              <a:rPr lang="en-US" altLang="zh-CN" dirty="0"/>
              <a:t>science</a:t>
            </a:r>
            <a:r>
              <a:rPr lang="zh-CN" altLang="en-US" dirty="0"/>
              <a:t> </a:t>
            </a:r>
            <a:r>
              <a:rPr lang="en-US" altLang="zh-CN" dirty="0"/>
              <a:t>to</a:t>
            </a:r>
            <a:r>
              <a:rPr lang="zh-CN" altLang="en-US" dirty="0"/>
              <a:t> </a:t>
            </a:r>
            <a:r>
              <a:rPr lang="en-US" altLang="zh-CN" dirty="0"/>
              <a:t>the</a:t>
            </a:r>
            <a:r>
              <a:rPr lang="zh-CN" altLang="en-US" dirty="0"/>
              <a:t> </a:t>
            </a:r>
            <a:r>
              <a:rPr lang="en-US" altLang="zh-CN" dirty="0"/>
              <a:t>real-world</a:t>
            </a:r>
            <a:r>
              <a:rPr lang="zh-CN" altLang="en-US" dirty="0"/>
              <a:t> </a:t>
            </a:r>
            <a:r>
              <a:rPr lang="en-US" altLang="zh-CN" dirty="0"/>
              <a:t>problems.</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projects in Database Management shows </a:t>
            </a:r>
            <a:r>
              <a:rPr lang="en-US" altLang="zh-CN" dirty="0"/>
              <a:t>my</a:t>
            </a:r>
            <a:r>
              <a:rPr lang="en-US" dirty="0"/>
              <a:t> ability to collect and organize data.</a:t>
            </a:r>
          </a:p>
          <a:p>
            <a:pPr marL="228600" indent="-228600">
              <a:buAutoNum type="arabicPeriod"/>
            </a:pPr>
            <a:r>
              <a:rPr lang="en-US" altLang="zh-CN" dirty="0"/>
              <a:t>The</a:t>
            </a:r>
            <a:r>
              <a:rPr lang="zh-CN" altLang="en-US" dirty="0"/>
              <a:t> </a:t>
            </a:r>
            <a:r>
              <a:rPr lang="en-US" altLang="zh-CN" dirty="0"/>
              <a:t>graphs</a:t>
            </a:r>
            <a:r>
              <a:rPr lang="zh-CN" altLang="en-US" dirty="0"/>
              <a:t> </a:t>
            </a:r>
            <a:r>
              <a:rPr lang="en-US" altLang="zh-CN" dirty="0"/>
              <a:t>in</a:t>
            </a:r>
            <a:r>
              <a:rPr lang="zh-CN" altLang="en-US" dirty="0"/>
              <a:t> </a:t>
            </a:r>
            <a:r>
              <a:rPr lang="en-US" altLang="zh-CN" dirty="0"/>
              <a:t>the</a:t>
            </a:r>
            <a:r>
              <a:rPr lang="zh-CN" altLang="en-US" dirty="0"/>
              <a:t> </a:t>
            </a:r>
            <a:r>
              <a:rPr lang="en-US" altLang="zh-CN" dirty="0"/>
              <a:t>IST</a:t>
            </a:r>
            <a:r>
              <a:rPr lang="zh-CN" altLang="en-US" dirty="0"/>
              <a:t> </a:t>
            </a:r>
            <a:r>
              <a:rPr lang="en-US" altLang="zh-CN" dirty="0"/>
              <a:t>687</a:t>
            </a:r>
            <a:r>
              <a:rPr lang="zh-CN" altLang="en-US" dirty="0"/>
              <a:t> </a:t>
            </a:r>
            <a:r>
              <a:rPr lang="en-US" altLang="zh-CN" dirty="0"/>
              <a:t>and</a:t>
            </a:r>
            <a:r>
              <a:rPr lang="zh-CN" altLang="en-US" dirty="0"/>
              <a:t> </a:t>
            </a:r>
            <a:r>
              <a:rPr lang="en-US" altLang="zh-CN" dirty="0"/>
              <a:t>IST</a:t>
            </a:r>
            <a:r>
              <a:rPr lang="zh-CN" altLang="en-US" dirty="0"/>
              <a:t> </a:t>
            </a:r>
            <a:r>
              <a:rPr lang="en-US" altLang="zh-CN" dirty="0"/>
              <a:t>718</a:t>
            </a:r>
            <a:r>
              <a:rPr lang="zh-CN" altLang="en-US" dirty="0"/>
              <a:t> </a:t>
            </a:r>
            <a:r>
              <a:rPr lang="en-US" altLang="zh-CN" dirty="0"/>
              <a:t>projects</a:t>
            </a:r>
            <a:r>
              <a:rPr lang="zh-CN" altLang="en-US" dirty="0"/>
              <a:t> </a:t>
            </a:r>
            <a:r>
              <a:rPr lang="en-US" altLang="zh-CN" dirty="0"/>
              <a:t>prove</a:t>
            </a:r>
            <a:r>
              <a:rPr lang="zh-CN" altLang="en-US" dirty="0"/>
              <a:t> </a:t>
            </a:r>
            <a:r>
              <a:rPr lang="en-US" altLang="zh-CN" dirty="0"/>
              <a:t>that</a:t>
            </a:r>
            <a:r>
              <a:rPr lang="zh-CN" altLang="en-US" dirty="0"/>
              <a:t> </a:t>
            </a:r>
            <a:r>
              <a:rPr lang="en-US" dirty="0"/>
              <a:t>I can use visualization combined with statistical analysis </a:t>
            </a:r>
            <a:r>
              <a:rPr lang="en-US" altLang="zh-CN" dirty="0"/>
              <a:t>and</a:t>
            </a:r>
            <a:r>
              <a:rPr lang="zh-CN" altLang="en-US" dirty="0"/>
              <a:t> </a:t>
            </a:r>
            <a:r>
              <a:rPr lang="en-US" altLang="zh-CN" dirty="0"/>
              <a:t>data</a:t>
            </a:r>
            <a:r>
              <a:rPr lang="zh-CN" altLang="en-US" dirty="0"/>
              <a:t> </a:t>
            </a:r>
            <a:r>
              <a:rPr lang="en-US" altLang="zh-CN" dirty="0"/>
              <a:t>mining</a:t>
            </a:r>
            <a:endParaRPr lang="en-US" dirty="0"/>
          </a:p>
          <a:p>
            <a:pPr marL="228600" indent="-228600">
              <a:buAutoNum type="arabicPeriod"/>
            </a:pPr>
            <a:r>
              <a:rPr lang="en-US" altLang="zh-CN" dirty="0"/>
              <a:t>For</a:t>
            </a:r>
            <a:r>
              <a:rPr lang="zh-CN" altLang="en-US" dirty="0"/>
              <a:t> </a:t>
            </a:r>
            <a:r>
              <a:rPr lang="en-US" altLang="zh-CN" dirty="0"/>
              <a:t>the</a:t>
            </a:r>
            <a:r>
              <a:rPr lang="zh-CN" altLang="en-US" dirty="0"/>
              <a:t> </a:t>
            </a:r>
            <a:r>
              <a:rPr lang="en-US" altLang="zh-CN" dirty="0"/>
              <a:t>Google</a:t>
            </a:r>
            <a:r>
              <a:rPr lang="zh-CN" altLang="en-US" dirty="0"/>
              <a:t> </a:t>
            </a:r>
            <a:r>
              <a:rPr lang="en-US" altLang="zh-CN" dirty="0"/>
              <a:t>store</a:t>
            </a:r>
            <a:r>
              <a:rPr lang="zh-CN" altLang="en-US" dirty="0"/>
              <a:t> </a:t>
            </a:r>
            <a:r>
              <a:rPr lang="en-US" altLang="zh-CN" dirty="0"/>
              <a:t>revenue</a:t>
            </a:r>
            <a:r>
              <a:rPr lang="zh-CN" altLang="en-US" dirty="0"/>
              <a:t> </a:t>
            </a:r>
            <a:r>
              <a:rPr lang="en-US" altLang="zh-CN" dirty="0"/>
              <a:t>prediction</a:t>
            </a:r>
            <a:r>
              <a:rPr lang="zh-CN" altLang="en-US" dirty="0"/>
              <a:t> </a:t>
            </a:r>
            <a:r>
              <a:rPr lang="en-US" altLang="zh-CN" dirty="0"/>
              <a:t>project,</a:t>
            </a:r>
            <a:r>
              <a:rPr lang="zh-CN" altLang="en-US" dirty="0"/>
              <a:t> </a:t>
            </a:r>
            <a:r>
              <a:rPr lang="en-US" altLang="zh-CN" dirty="0"/>
              <a:t>we</a:t>
            </a:r>
            <a:r>
              <a:rPr lang="zh-CN" altLang="en-US" dirty="0"/>
              <a:t> </a:t>
            </a:r>
            <a:r>
              <a:rPr lang="en-US" altLang="zh-CN" dirty="0"/>
              <a:t>changed</a:t>
            </a:r>
            <a:r>
              <a:rPr lang="zh-CN" altLang="en-US" dirty="0"/>
              <a:t> </a:t>
            </a:r>
            <a:r>
              <a:rPr lang="en-US" altLang="zh-CN" dirty="0"/>
              <a:t>the</a:t>
            </a:r>
            <a:r>
              <a:rPr lang="zh-CN" altLang="en-US" dirty="0"/>
              <a:t> </a:t>
            </a:r>
            <a:r>
              <a:rPr lang="en-US" altLang="zh-CN" dirty="0"/>
              <a:t>model</a:t>
            </a:r>
            <a:r>
              <a:rPr lang="zh-CN" altLang="en-US" dirty="0"/>
              <a:t> </a:t>
            </a:r>
            <a:r>
              <a:rPr lang="en-US" altLang="zh-CN" dirty="0"/>
              <a:t>evaluation</a:t>
            </a:r>
            <a:r>
              <a:rPr lang="zh-CN" altLang="en-US" dirty="0"/>
              <a:t> </a:t>
            </a:r>
            <a:r>
              <a:rPr lang="en-US" altLang="zh-CN" dirty="0"/>
              <a:t>matric</a:t>
            </a:r>
            <a:r>
              <a:rPr lang="zh-CN" altLang="en-US" dirty="0"/>
              <a:t> </a:t>
            </a:r>
            <a:r>
              <a:rPr lang="en-US" altLang="zh-CN" dirty="0"/>
              <a:t>from</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to</a:t>
            </a:r>
            <a:r>
              <a:rPr lang="zh-CN" altLang="en-US" dirty="0"/>
              <a:t> </a:t>
            </a:r>
            <a:r>
              <a:rPr lang="en-US" altLang="zh-CN" dirty="0"/>
              <a:t>F1</a:t>
            </a:r>
            <a:r>
              <a:rPr lang="zh-CN" altLang="en-US" dirty="0"/>
              <a:t> </a:t>
            </a:r>
            <a:r>
              <a:rPr lang="en-US" altLang="zh-CN" dirty="0"/>
              <a:t>score</a:t>
            </a:r>
            <a:r>
              <a:rPr lang="zh-CN" altLang="en-US" dirty="0"/>
              <a:t> </a:t>
            </a:r>
            <a:r>
              <a:rPr lang="en-US" altLang="zh-CN" dirty="0"/>
              <a:t>shows</a:t>
            </a:r>
            <a:r>
              <a:rPr lang="zh-CN" altLang="en-US" dirty="0"/>
              <a:t> </a:t>
            </a:r>
            <a:r>
              <a:rPr lang="en-US" altLang="zh-CN" dirty="0"/>
              <a:t>that</a:t>
            </a:r>
            <a:r>
              <a:rPr lang="zh-CN" altLang="en-US" dirty="0"/>
              <a:t> </a:t>
            </a:r>
            <a:r>
              <a:rPr lang="en-US" altLang="zh-CN" dirty="0"/>
              <a:t>I</a:t>
            </a:r>
            <a:r>
              <a:rPr lang="zh-CN" altLang="en-US" dirty="0"/>
              <a:t> </a:t>
            </a:r>
            <a:r>
              <a:rPr lang="en-US" altLang="zh-CN" dirty="0"/>
              <a:t>can</a:t>
            </a:r>
            <a:r>
              <a:rPr lang="zh-CN" altLang="en-US" dirty="0"/>
              <a:t> </a:t>
            </a:r>
            <a:r>
              <a:rPr lang="en-US" altLang="zh-CN" dirty="0"/>
              <a:t>develop</a:t>
            </a:r>
            <a:r>
              <a:rPr lang="zh-CN" altLang="en-US" dirty="0"/>
              <a:t> </a:t>
            </a:r>
            <a:r>
              <a:rPr lang="en-US" altLang="zh-CN" dirty="0"/>
              <a:t>alternative</a:t>
            </a:r>
            <a:r>
              <a:rPr lang="zh-CN" altLang="en-US" dirty="0"/>
              <a:t> </a:t>
            </a:r>
            <a:r>
              <a:rPr lang="en-US" altLang="zh-CN" dirty="0"/>
              <a:t>strategies</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data.</a:t>
            </a:r>
          </a:p>
          <a:p>
            <a:pPr marL="228600" indent="-228600">
              <a:buAutoNum type="arabicPeriod"/>
            </a:pPr>
            <a:r>
              <a:rPr lang="en-US" altLang="zh-CN" dirty="0"/>
              <a:t>In</a:t>
            </a:r>
            <a:r>
              <a:rPr lang="zh-CN" altLang="en-US" dirty="0"/>
              <a:t> </a:t>
            </a:r>
            <a:r>
              <a:rPr lang="en-US" altLang="zh-CN" dirty="0"/>
              <a:t>Hyatt</a:t>
            </a:r>
            <a:r>
              <a:rPr lang="zh-CN" altLang="en-US" dirty="0"/>
              <a:t> </a:t>
            </a:r>
            <a:r>
              <a:rPr lang="en-US" altLang="zh-CN" dirty="0"/>
              <a:t>hotel</a:t>
            </a:r>
            <a:r>
              <a:rPr lang="zh-CN" altLang="en-US" dirty="0"/>
              <a:t> </a:t>
            </a:r>
            <a:r>
              <a:rPr lang="en-US" altLang="zh-CN" dirty="0"/>
              <a:t>analysis</a:t>
            </a:r>
            <a:r>
              <a:rPr lang="zh-CN" altLang="en-US" dirty="0"/>
              <a:t> </a:t>
            </a:r>
            <a:r>
              <a:rPr lang="en-US" altLang="zh-CN" dirty="0"/>
              <a:t>project</a:t>
            </a:r>
            <a:r>
              <a:rPr lang="zh-CN" altLang="en-US" dirty="0"/>
              <a:t> </a:t>
            </a:r>
            <a:r>
              <a:rPr lang="en-US" altLang="zh-CN" dirty="0"/>
              <a:t>we</a:t>
            </a:r>
            <a:r>
              <a:rPr lang="zh-CN" altLang="en-US" dirty="0"/>
              <a:t> </a:t>
            </a:r>
            <a:r>
              <a:rPr lang="en-US" altLang="zh-CN" dirty="0"/>
              <a:t>did</a:t>
            </a:r>
            <a:r>
              <a:rPr lang="zh-CN" altLang="en-US" dirty="0"/>
              <a:t> </a:t>
            </a:r>
            <a:r>
              <a:rPr lang="en-US" altLang="zh-CN" dirty="0"/>
              <a:t>give</a:t>
            </a:r>
            <a:r>
              <a:rPr lang="zh-CN" altLang="en-US" dirty="0"/>
              <a:t> </a:t>
            </a:r>
            <a:r>
              <a:rPr lang="en-US" altLang="zh-CN" dirty="0"/>
              <a:t>actionable</a:t>
            </a:r>
            <a:r>
              <a:rPr lang="zh-CN" altLang="en-US" dirty="0"/>
              <a:t> </a:t>
            </a:r>
            <a:r>
              <a:rPr lang="en-US" altLang="zh-CN" dirty="0"/>
              <a:t>suggestions</a:t>
            </a:r>
            <a:r>
              <a:rPr lang="zh-CN" altLang="en-US" dirty="0"/>
              <a:t> </a:t>
            </a:r>
            <a:r>
              <a:rPr lang="en-US" altLang="zh-CN" dirty="0"/>
              <a:t>for</a:t>
            </a:r>
            <a:r>
              <a:rPr lang="zh-CN" altLang="en-US" dirty="0"/>
              <a:t> </a:t>
            </a:r>
            <a:r>
              <a:rPr lang="en-US" altLang="zh-CN" dirty="0"/>
              <a:t>the</a:t>
            </a:r>
            <a:r>
              <a:rPr lang="zh-CN" altLang="en-US" dirty="0"/>
              <a:t> </a:t>
            </a:r>
            <a:r>
              <a:rPr lang="en-US" altLang="zh-CN" dirty="0"/>
              <a:t>hotel</a:t>
            </a:r>
            <a:r>
              <a:rPr lang="zh-CN" altLang="en-US" dirty="0"/>
              <a:t> </a:t>
            </a:r>
            <a:r>
              <a:rPr lang="en-US" altLang="zh-CN" dirty="0"/>
              <a:t>to</a:t>
            </a:r>
            <a:r>
              <a:rPr lang="zh-CN" altLang="en-US" dirty="0"/>
              <a:t> </a:t>
            </a:r>
            <a:r>
              <a:rPr lang="en-US" altLang="zh-CN" dirty="0"/>
              <a:t>increase</a:t>
            </a:r>
            <a:r>
              <a:rPr lang="zh-CN" altLang="en-US" dirty="0"/>
              <a:t> </a:t>
            </a:r>
            <a:r>
              <a:rPr lang="en-US" altLang="zh-CN" dirty="0"/>
              <a:t>the</a:t>
            </a:r>
            <a:r>
              <a:rPr lang="zh-CN" altLang="en-US" dirty="0"/>
              <a:t> </a:t>
            </a:r>
            <a:r>
              <a:rPr lang="en-US" altLang="zh-CN" dirty="0"/>
              <a:t>NPS,</a:t>
            </a:r>
            <a:r>
              <a:rPr lang="zh-CN" altLang="en-US" dirty="0"/>
              <a:t> </a:t>
            </a:r>
            <a:r>
              <a:rPr lang="en-US" altLang="zh-CN" dirty="0"/>
              <a:t>which</a:t>
            </a:r>
            <a:r>
              <a:rPr lang="zh-CN" altLang="en-US" dirty="0"/>
              <a:t> </a:t>
            </a:r>
            <a:r>
              <a:rPr lang="en-US" altLang="zh-CN" dirty="0"/>
              <a:t>proves</a:t>
            </a:r>
            <a:r>
              <a:rPr lang="zh-CN" altLang="en-US" dirty="0"/>
              <a:t> </a:t>
            </a:r>
            <a:r>
              <a:rPr lang="en-US" altLang="zh-CN" dirty="0"/>
              <a:t>that</a:t>
            </a:r>
            <a:r>
              <a:rPr lang="zh-CN" altLang="en-US" dirty="0"/>
              <a:t> </a:t>
            </a:r>
            <a:r>
              <a:rPr lang="en-US" altLang="zh-CN" dirty="0"/>
              <a:t>I</a:t>
            </a:r>
            <a:r>
              <a:rPr lang="zh-CN" altLang="en-US" dirty="0"/>
              <a:t> </a:t>
            </a:r>
            <a:r>
              <a:rPr lang="en-US" altLang="zh-CN" dirty="0"/>
              <a:t>can</a:t>
            </a:r>
            <a:r>
              <a:rPr lang="zh-CN" altLang="en-US" dirty="0"/>
              <a:t> </a:t>
            </a:r>
            <a:r>
              <a:rPr lang="en-US" altLang="zh-CN" dirty="0"/>
              <a:t>develop</a:t>
            </a:r>
            <a:r>
              <a:rPr lang="zh-CN" altLang="en-US" dirty="0"/>
              <a:t> </a:t>
            </a:r>
            <a:r>
              <a:rPr lang="en-US" altLang="zh-CN" dirty="0"/>
              <a:t>a</a:t>
            </a:r>
            <a:r>
              <a:rPr lang="zh-CN" altLang="en-US" dirty="0"/>
              <a:t> </a:t>
            </a:r>
            <a:r>
              <a:rPr lang="en-US" altLang="zh-CN" dirty="0"/>
              <a:t>plan</a:t>
            </a:r>
            <a:r>
              <a:rPr lang="zh-CN" altLang="en-US" dirty="0"/>
              <a:t> </a:t>
            </a:r>
            <a:r>
              <a:rPr lang="en-US" altLang="zh-CN" dirty="0"/>
              <a:t>of</a:t>
            </a:r>
            <a:r>
              <a:rPr lang="zh-CN" altLang="en-US" dirty="0"/>
              <a:t> </a:t>
            </a:r>
            <a:r>
              <a:rPr lang="en-US" altLang="zh-CN" dirty="0"/>
              <a:t>action</a:t>
            </a:r>
            <a:r>
              <a:rPr lang="zh-CN" altLang="en-US" dirty="0"/>
              <a:t> </a:t>
            </a:r>
            <a:r>
              <a:rPr lang="en-US" altLang="zh-CN" dirty="0"/>
              <a:t>to</a:t>
            </a:r>
            <a:r>
              <a:rPr lang="zh-CN" altLang="en-US" dirty="0"/>
              <a:t> </a:t>
            </a:r>
            <a:r>
              <a:rPr lang="en-US" altLang="zh-CN" dirty="0"/>
              <a:t>implement</a:t>
            </a:r>
            <a:r>
              <a:rPr lang="zh-CN" altLang="en-US" dirty="0"/>
              <a:t> </a:t>
            </a:r>
            <a:r>
              <a:rPr lang="en-US" altLang="zh-CN" dirty="0"/>
              <a:t>the</a:t>
            </a:r>
            <a:r>
              <a:rPr lang="zh-CN" altLang="en-US" dirty="0"/>
              <a:t> </a:t>
            </a:r>
            <a:r>
              <a:rPr lang="en-US" altLang="zh-CN" dirty="0"/>
              <a:t>business</a:t>
            </a:r>
            <a:r>
              <a:rPr lang="zh-CN" altLang="en-US" dirty="0"/>
              <a:t> </a:t>
            </a:r>
            <a:r>
              <a:rPr lang="en-US" altLang="zh-CN" dirty="0"/>
              <a:t>derived</a:t>
            </a:r>
            <a:r>
              <a:rPr lang="zh-CN" altLang="en-US" dirty="0"/>
              <a:t> </a:t>
            </a:r>
            <a:r>
              <a:rPr lang="en-US" altLang="zh-CN" dirty="0"/>
              <a:t>from</a:t>
            </a:r>
            <a:r>
              <a:rPr lang="zh-CN" altLang="en-US" dirty="0"/>
              <a:t> </a:t>
            </a:r>
            <a:r>
              <a:rPr lang="en-US" altLang="zh-CN" dirty="0"/>
              <a:t>the</a:t>
            </a:r>
            <a:r>
              <a:rPr lang="zh-CN" altLang="en-US" dirty="0"/>
              <a:t> </a:t>
            </a:r>
            <a:r>
              <a:rPr lang="en-US" altLang="zh-CN" dirty="0"/>
              <a:t>analyses.</a:t>
            </a:r>
            <a:r>
              <a:rPr lang="zh-CN" altLang="en-US" dirty="0"/>
              <a:t> </a:t>
            </a:r>
            <a:endParaRPr lang="en-US" altLang="zh-CN" dirty="0"/>
          </a:p>
          <a:p>
            <a:pPr marL="228600" indent="-228600">
              <a:buAutoNum type="arabicPeriod"/>
            </a:pPr>
            <a:r>
              <a:rPr lang="en-US" altLang="zh-CN" dirty="0"/>
              <a:t>This</a:t>
            </a:r>
            <a:r>
              <a:rPr lang="zh-CN" altLang="en-US" dirty="0"/>
              <a:t> </a:t>
            </a:r>
            <a:r>
              <a:rPr lang="en-US" altLang="zh-CN" dirty="0"/>
              <a:t>presentation</a:t>
            </a:r>
            <a:r>
              <a:rPr lang="zh-CN" altLang="en-US" dirty="0"/>
              <a:t> </a:t>
            </a:r>
            <a:r>
              <a:rPr lang="en-US" altLang="zh-CN" dirty="0"/>
              <a:t>itself</a:t>
            </a:r>
            <a:r>
              <a:rPr lang="zh-CN" altLang="en-US" dirty="0"/>
              <a:t> </a:t>
            </a:r>
            <a:r>
              <a:rPr lang="en-US" altLang="zh-CN" dirty="0"/>
              <a:t>proves</a:t>
            </a:r>
            <a:r>
              <a:rPr lang="zh-CN" altLang="en-US" dirty="0"/>
              <a:t> </a:t>
            </a:r>
            <a:r>
              <a:rPr lang="en-US" altLang="zh-CN" dirty="0"/>
              <a:t>my</a:t>
            </a:r>
            <a:r>
              <a:rPr lang="zh-CN" altLang="en-US" dirty="0"/>
              <a:t> </a:t>
            </a:r>
            <a:r>
              <a:rPr lang="en-US" altLang="zh-CN" dirty="0"/>
              <a:t>communication</a:t>
            </a:r>
            <a:r>
              <a:rPr lang="zh-CN" altLang="en-US" dirty="0"/>
              <a:t> </a:t>
            </a:r>
            <a:r>
              <a:rPr lang="en-US" altLang="zh-CN" dirty="0"/>
              <a:t>skills.</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31</a:t>
            </a:fld>
            <a:endParaRPr lang="en-US"/>
          </a:p>
        </p:txBody>
      </p:sp>
    </p:spTree>
    <p:extLst>
      <p:ext uri="{BB962C8B-B14F-4D97-AF65-F5344CB8AC3E}">
        <p14:creationId xmlns:p14="http://schemas.microsoft.com/office/powerpoint/2010/main" val="1288558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the different kinds of projects are one of the best features of the ADS program. By doing the projects I learnt the practical and useful skills that will help me achieve success in my career life. I will always remember the days in the ADS program and I will always take pride of being a student in </a:t>
            </a:r>
            <a:r>
              <a:rPr lang="en-US" sz="1200" kern="1200" dirty="0" err="1">
                <a:solidFill>
                  <a:schemeClr val="tx1"/>
                </a:solidFill>
                <a:effectLst/>
                <a:latin typeface="+mn-lt"/>
                <a:ea typeface="+mn-ea"/>
                <a:cs typeface="+mn-cs"/>
              </a:rPr>
              <a:t>iSchool</a:t>
            </a:r>
            <a:r>
              <a:rPr lang="en-US" sz="1200" kern="1200" dirty="0">
                <a:solidFill>
                  <a:schemeClr val="tx1"/>
                </a:solidFill>
                <a:effectLst/>
                <a:latin typeface="+mn-lt"/>
                <a:ea typeface="+mn-ea"/>
                <a:cs typeface="+mn-cs"/>
              </a:rPr>
              <a:t>. </a:t>
            </a:r>
          </a:p>
          <a:p>
            <a:r>
              <a:rPr lang="en-US" altLang="zh-CN" dirty="0"/>
              <a:t>Thank</a:t>
            </a:r>
            <a:r>
              <a:rPr lang="zh-CN" altLang="en-US" dirty="0"/>
              <a:t> </a:t>
            </a:r>
            <a:r>
              <a:rPr lang="en-US" altLang="zh-CN" dirty="0"/>
              <a:t>you</a:t>
            </a:r>
            <a:r>
              <a:rPr lang="zh-CN" altLang="en-US" dirty="0"/>
              <a:t> </a:t>
            </a:r>
            <a:r>
              <a:rPr lang="en-US" altLang="zh-CN" dirty="0"/>
              <a:t>for</a:t>
            </a:r>
            <a:r>
              <a:rPr lang="zh-CN" altLang="en-US" dirty="0"/>
              <a:t> </a:t>
            </a:r>
            <a:r>
              <a:rPr lang="en-US" altLang="zh-CN" dirty="0"/>
              <a:t>listening</a:t>
            </a:r>
            <a:r>
              <a:rPr lang="zh-CN" altLang="en-US" dirty="0"/>
              <a:t> </a:t>
            </a:r>
            <a:r>
              <a:rPr lang="en-US" altLang="zh-CN" dirty="0"/>
              <a:t>to</a:t>
            </a:r>
            <a:r>
              <a:rPr lang="zh-CN" altLang="en-US" dirty="0"/>
              <a:t> </a:t>
            </a:r>
            <a:r>
              <a:rPr lang="en-US" altLang="zh-CN" dirty="0"/>
              <a:t>my</a:t>
            </a:r>
            <a:r>
              <a:rPr lang="zh-CN" altLang="en-US" dirty="0"/>
              <a:t> </a:t>
            </a:r>
            <a:r>
              <a:rPr lang="en-US" altLang="zh-CN" dirty="0"/>
              <a:t>portfolio</a:t>
            </a:r>
            <a:r>
              <a:rPr lang="zh-CN" altLang="en-US" dirty="0"/>
              <a:t> </a:t>
            </a:r>
            <a:r>
              <a:rPr lang="en-US" altLang="zh-CN" dirty="0"/>
              <a:t>presentation.</a:t>
            </a:r>
            <a:r>
              <a:rPr lang="zh-CN" altLang="en-US" dirty="0"/>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32</a:t>
            </a:fld>
            <a:endParaRPr lang="en-US"/>
          </a:p>
        </p:txBody>
      </p:sp>
    </p:spTree>
    <p:extLst>
      <p:ext uri="{BB962C8B-B14F-4D97-AF65-F5344CB8AC3E}">
        <p14:creationId xmlns:p14="http://schemas.microsoft.com/office/powerpoint/2010/main" val="400512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a:t>
            </a:r>
            <a:r>
              <a:rPr lang="zh-CN" altLang="en-US" dirty="0"/>
              <a:t> </a:t>
            </a:r>
            <a:r>
              <a:rPr lang="en-US" altLang="zh-CN" dirty="0"/>
              <a:t>are</a:t>
            </a:r>
            <a:r>
              <a:rPr lang="zh-CN" altLang="en-US" dirty="0"/>
              <a:t> </a:t>
            </a:r>
            <a:r>
              <a:rPr lang="en-US" altLang="zh-CN" dirty="0"/>
              <a:t>all</a:t>
            </a:r>
            <a:r>
              <a:rPr lang="zh-CN" altLang="en-US" dirty="0"/>
              <a:t> </a:t>
            </a:r>
            <a:r>
              <a:rPr lang="en-US" altLang="zh-CN" dirty="0"/>
              <a:t>the</a:t>
            </a:r>
            <a:r>
              <a:rPr lang="zh-CN" altLang="en-US" dirty="0"/>
              <a:t> </a:t>
            </a:r>
            <a:r>
              <a:rPr lang="en-US" altLang="zh-CN" dirty="0"/>
              <a:t>courses</a:t>
            </a:r>
            <a:r>
              <a:rPr lang="zh-CN" altLang="en-US" dirty="0"/>
              <a:t> </a:t>
            </a:r>
            <a:r>
              <a:rPr lang="en-US" altLang="zh-CN" dirty="0"/>
              <a:t>that</a:t>
            </a:r>
            <a:r>
              <a:rPr lang="zh-CN" altLang="en-US" dirty="0"/>
              <a:t> </a:t>
            </a:r>
            <a:r>
              <a:rPr lang="en-US" altLang="zh-CN" dirty="0"/>
              <a:t>I</a:t>
            </a:r>
            <a:r>
              <a:rPr lang="zh-CN" altLang="en-US" dirty="0"/>
              <a:t> </a:t>
            </a:r>
            <a:r>
              <a:rPr lang="en-US" altLang="zh-CN" dirty="0"/>
              <a:t>have</a:t>
            </a:r>
            <a:r>
              <a:rPr lang="zh-CN" altLang="en-US" dirty="0"/>
              <a:t> </a:t>
            </a:r>
            <a:r>
              <a:rPr lang="en-US" altLang="zh-CN" dirty="0"/>
              <a:t>taken</a:t>
            </a:r>
            <a:r>
              <a:rPr lang="zh-CN" altLang="en-US" dirty="0"/>
              <a:t> </a:t>
            </a:r>
            <a:r>
              <a:rPr lang="en-US" altLang="zh-CN" dirty="0"/>
              <a:t>in</a:t>
            </a:r>
            <a:r>
              <a:rPr lang="zh-CN" altLang="en-US" dirty="0"/>
              <a:t> </a:t>
            </a:r>
            <a:r>
              <a:rPr lang="en-US" altLang="zh-CN" dirty="0"/>
              <a:t>the</a:t>
            </a:r>
            <a:r>
              <a:rPr lang="zh-CN" altLang="en-US" dirty="0"/>
              <a:t> </a:t>
            </a:r>
            <a:r>
              <a:rPr lang="en-US" altLang="zh-CN" dirty="0"/>
              <a:t>ADS</a:t>
            </a:r>
            <a:r>
              <a:rPr lang="zh-CN" altLang="en-US" dirty="0"/>
              <a:t> </a:t>
            </a:r>
            <a:r>
              <a:rPr lang="en-US" altLang="zh-CN" dirty="0"/>
              <a:t>program.</a:t>
            </a:r>
            <a:r>
              <a:rPr lang="zh-CN" altLang="en-US" dirty="0"/>
              <a:t> </a:t>
            </a:r>
            <a:r>
              <a:rPr lang="en-US" altLang="zh-CN" dirty="0"/>
              <a:t>They</a:t>
            </a:r>
            <a:r>
              <a:rPr lang="zh-CN" altLang="en-US" dirty="0"/>
              <a:t> </a:t>
            </a:r>
            <a:r>
              <a:rPr lang="en-US" altLang="zh-CN" dirty="0"/>
              <a:t>cover</a:t>
            </a:r>
            <a:r>
              <a:rPr lang="zh-CN" altLang="en-US" dirty="0"/>
              <a:t> </a:t>
            </a:r>
            <a:r>
              <a:rPr lang="en-US" altLang="zh-CN" dirty="0"/>
              <a:t>all</a:t>
            </a:r>
            <a:r>
              <a:rPr lang="zh-CN" altLang="en-US" dirty="0"/>
              <a:t> </a:t>
            </a:r>
            <a:r>
              <a:rPr lang="en-US" altLang="zh-CN" dirty="0"/>
              <a:t>the</a:t>
            </a:r>
            <a:r>
              <a:rPr lang="zh-CN" altLang="en-US" dirty="0"/>
              <a:t> </a:t>
            </a:r>
            <a:r>
              <a:rPr lang="en-US" altLang="zh-CN" dirty="0"/>
              <a:t>field</a:t>
            </a:r>
            <a:r>
              <a:rPr lang="zh-CN" altLang="en-US" dirty="0"/>
              <a:t> </a:t>
            </a:r>
            <a:r>
              <a:rPr lang="en-US" altLang="zh-CN" dirty="0"/>
              <a:t>of</a:t>
            </a:r>
            <a:r>
              <a:rPr lang="zh-CN" altLang="en-US" dirty="0"/>
              <a:t> </a:t>
            </a:r>
            <a:r>
              <a:rPr lang="en-US" altLang="zh-CN" dirty="0"/>
              <a:t>data</a:t>
            </a:r>
            <a:r>
              <a:rPr lang="zh-CN" altLang="en-US" dirty="0"/>
              <a:t> </a:t>
            </a:r>
            <a:r>
              <a:rPr lang="en-US" altLang="zh-CN" dirty="0"/>
              <a:t>science,</a:t>
            </a:r>
            <a:r>
              <a:rPr lang="zh-CN" altLang="en-US" dirty="0"/>
              <a:t> </a:t>
            </a:r>
            <a:r>
              <a:rPr lang="en-US" altLang="zh-CN" dirty="0"/>
              <a:t>I</a:t>
            </a:r>
            <a:r>
              <a:rPr lang="zh-CN" altLang="en-US" dirty="0"/>
              <a:t> </a:t>
            </a:r>
            <a:r>
              <a:rPr lang="en-US" altLang="zh-CN" dirty="0"/>
              <a:t>learned</a:t>
            </a:r>
            <a:r>
              <a:rPr lang="zh-CN" altLang="en-US" dirty="0"/>
              <a:t> </a:t>
            </a:r>
            <a:r>
              <a:rPr lang="en-US" altLang="zh-CN" dirty="0"/>
              <a:t>how</a:t>
            </a:r>
            <a:r>
              <a:rPr lang="zh-CN" altLang="en-US" dirty="0"/>
              <a:t> </a:t>
            </a:r>
            <a:r>
              <a:rPr lang="en-US" altLang="zh-CN" dirty="0"/>
              <a:t>to</a:t>
            </a:r>
            <a:r>
              <a:rPr lang="zh-CN" altLang="en-US" dirty="0"/>
              <a:t> </a:t>
            </a:r>
            <a:r>
              <a:rPr lang="en-US" altLang="zh-CN" dirty="0"/>
              <a:t>analyze</a:t>
            </a:r>
            <a:r>
              <a:rPr lang="zh-CN" altLang="en-US" dirty="0"/>
              <a:t> </a:t>
            </a:r>
            <a:r>
              <a:rPr lang="en-US" altLang="zh-CN" dirty="0"/>
              <a:t>the</a:t>
            </a:r>
            <a:r>
              <a:rPr lang="zh-CN" altLang="en-US" dirty="0"/>
              <a:t> </a:t>
            </a:r>
            <a:r>
              <a:rPr lang="en-US" altLang="zh-CN" dirty="0"/>
              <a:t>data</a:t>
            </a:r>
            <a:r>
              <a:rPr lang="zh-CN" altLang="en-US" dirty="0"/>
              <a:t> </a:t>
            </a:r>
            <a:r>
              <a:rPr lang="en-US" altLang="zh-CN" dirty="0"/>
              <a:t>and</a:t>
            </a:r>
            <a:r>
              <a:rPr lang="zh-CN" altLang="en-US" dirty="0"/>
              <a:t> </a:t>
            </a:r>
            <a:r>
              <a:rPr lang="en-US" altLang="zh-CN" dirty="0"/>
              <a:t>text</a:t>
            </a:r>
            <a:r>
              <a:rPr lang="zh-CN" altLang="en-US" dirty="0"/>
              <a:t> </a:t>
            </a:r>
            <a:r>
              <a:rPr lang="en-US" altLang="zh-CN" dirty="0"/>
              <a:t>data,</a:t>
            </a:r>
            <a:r>
              <a:rPr lang="zh-CN" altLang="en-US" dirty="0"/>
              <a:t> </a:t>
            </a:r>
            <a:r>
              <a:rPr lang="en-US" altLang="zh-CN" dirty="0"/>
              <a:t>how</a:t>
            </a:r>
            <a:r>
              <a:rPr lang="zh-CN" altLang="en-US" dirty="0"/>
              <a:t> </a:t>
            </a:r>
            <a:r>
              <a:rPr lang="en-US" altLang="zh-CN" dirty="0"/>
              <a:t>to</a:t>
            </a:r>
            <a:r>
              <a:rPr lang="zh-CN" altLang="en-US" dirty="0"/>
              <a:t> </a:t>
            </a:r>
            <a:r>
              <a:rPr lang="en-US" altLang="zh-CN" dirty="0"/>
              <a:t>build</a:t>
            </a:r>
            <a:r>
              <a:rPr lang="zh-CN" altLang="en-US" dirty="0"/>
              <a:t> </a:t>
            </a:r>
            <a:r>
              <a:rPr lang="en-US" altLang="zh-CN" dirty="0"/>
              <a:t>the</a:t>
            </a:r>
            <a:r>
              <a:rPr lang="zh-CN" altLang="en-US" dirty="0"/>
              <a:t> </a:t>
            </a:r>
            <a:r>
              <a:rPr lang="en-US" altLang="zh-CN" dirty="0"/>
              <a:t>database</a:t>
            </a:r>
            <a:r>
              <a:rPr lang="zh-CN" altLang="en-US" dirty="0"/>
              <a:t> </a:t>
            </a:r>
            <a:r>
              <a:rPr lang="en-US" altLang="zh-CN" dirty="0"/>
              <a:t>and</a:t>
            </a:r>
            <a:r>
              <a:rPr lang="zh-CN" altLang="en-US" dirty="0"/>
              <a:t> </a:t>
            </a:r>
            <a:r>
              <a:rPr lang="en-US" altLang="zh-CN" dirty="0"/>
              <a:t>data</a:t>
            </a:r>
            <a:r>
              <a:rPr lang="zh-CN" altLang="en-US" dirty="0"/>
              <a:t> </a:t>
            </a:r>
            <a:r>
              <a:rPr lang="en-US" altLang="zh-CN" dirty="0"/>
              <a:t>warehouse,</a:t>
            </a:r>
            <a:r>
              <a:rPr lang="zh-CN" altLang="en-US" dirty="0"/>
              <a:t> </a:t>
            </a:r>
            <a:r>
              <a:rPr lang="en-US" altLang="zh-CN" dirty="0"/>
              <a:t>how</a:t>
            </a:r>
            <a:r>
              <a:rPr lang="zh-CN" altLang="en-US" dirty="0"/>
              <a:t> </a:t>
            </a:r>
            <a:r>
              <a:rPr lang="en-US" altLang="zh-CN" dirty="0"/>
              <a:t>to</a:t>
            </a:r>
            <a:r>
              <a:rPr lang="zh-CN" altLang="en-US" dirty="0"/>
              <a:t> </a:t>
            </a:r>
            <a:r>
              <a:rPr lang="en-US" altLang="zh-CN" dirty="0"/>
              <a:t>visualize</a:t>
            </a:r>
            <a:r>
              <a:rPr lang="zh-CN" altLang="en-US" dirty="0"/>
              <a:t> </a:t>
            </a:r>
            <a:r>
              <a:rPr lang="en-US" altLang="zh-CN" dirty="0"/>
              <a:t>the</a:t>
            </a:r>
            <a:r>
              <a:rPr lang="zh-CN" altLang="en-US" dirty="0"/>
              <a:t> </a:t>
            </a:r>
            <a:r>
              <a:rPr lang="en-US" altLang="zh-CN" dirty="0"/>
              <a:t>data,</a:t>
            </a:r>
            <a:r>
              <a:rPr lang="zh-CN" altLang="en-US" dirty="0"/>
              <a:t> </a:t>
            </a:r>
            <a:r>
              <a:rPr lang="en-US" altLang="zh-CN" dirty="0"/>
              <a:t>and</a:t>
            </a:r>
            <a:r>
              <a:rPr lang="zh-CN" altLang="en-US" dirty="0"/>
              <a:t> </a:t>
            </a:r>
            <a:r>
              <a:rPr lang="en-US" altLang="zh-CN" dirty="0"/>
              <a:t>how</a:t>
            </a:r>
            <a:r>
              <a:rPr lang="zh-CN" altLang="en-US" dirty="0"/>
              <a:t> </a:t>
            </a:r>
            <a:r>
              <a:rPr lang="en-US" altLang="zh-CN" dirty="0"/>
              <a:t>to</a:t>
            </a:r>
            <a:r>
              <a:rPr lang="zh-CN" altLang="en-US" dirty="0"/>
              <a:t> </a:t>
            </a:r>
            <a:r>
              <a:rPr lang="en-US" altLang="zh-CN" dirty="0"/>
              <a:t>apply</a:t>
            </a:r>
            <a:r>
              <a:rPr lang="zh-CN" altLang="en-US" dirty="0"/>
              <a:t> </a:t>
            </a:r>
            <a:r>
              <a:rPr lang="en-US" altLang="zh-CN" dirty="0"/>
              <a:t>the</a:t>
            </a:r>
            <a:r>
              <a:rPr lang="zh-CN" altLang="en-US" dirty="0"/>
              <a:t> </a:t>
            </a:r>
            <a:r>
              <a:rPr lang="en-US" altLang="zh-CN" dirty="0"/>
              <a:t>data</a:t>
            </a:r>
            <a:r>
              <a:rPr lang="zh-CN" altLang="en-US" dirty="0"/>
              <a:t> </a:t>
            </a:r>
            <a:r>
              <a:rPr lang="en-US" altLang="zh-CN" dirty="0"/>
              <a:t>science</a:t>
            </a:r>
            <a:r>
              <a:rPr lang="zh-CN" altLang="en-US" dirty="0"/>
              <a:t> </a:t>
            </a:r>
            <a:r>
              <a:rPr lang="en-US" altLang="zh-CN" dirty="0"/>
              <a:t>technology</a:t>
            </a:r>
            <a:r>
              <a:rPr lang="zh-CN" altLang="en-US" dirty="0"/>
              <a:t> </a:t>
            </a:r>
            <a:r>
              <a:rPr lang="en-US" altLang="zh-CN" dirty="0"/>
              <a:t>to</a:t>
            </a:r>
            <a:r>
              <a:rPr lang="zh-CN" altLang="en-US" dirty="0"/>
              <a:t> </a:t>
            </a:r>
            <a:r>
              <a:rPr lang="en-US" altLang="zh-CN" dirty="0"/>
              <a:t>business</a:t>
            </a:r>
            <a:r>
              <a:rPr lang="zh-CN" altLang="en-US" dirty="0"/>
              <a:t> </a:t>
            </a:r>
            <a:r>
              <a:rPr lang="en-US" altLang="zh-CN" dirty="0"/>
              <a:t>and</a:t>
            </a:r>
            <a:r>
              <a:rPr lang="zh-CN" altLang="en-US" dirty="0"/>
              <a:t> </a:t>
            </a:r>
            <a:r>
              <a:rPr lang="en-US" altLang="zh-CN" dirty="0"/>
              <a:t>financial</a:t>
            </a:r>
            <a:r>
              <a:rPr lang="zh-CN" altLang="en-US" dirty="0"/>
              <a:t> </a:t>
            </a:r>
            <a:r>
              <a:rPr lang="en-US" altLang="zh-CN" dirty="0"/>
              <a:t>area.</a:t>
            </a:r>
            <a:r>
              <a:rPr lang="zh-CN" altLang="en-US" dirty="0"/>
              <a:t> </a:t>
            </a:r>
            <a:r>
              <a:rPr lang="en-US" altLang="zh-CN" dirty="0"/>
              <a:t>In</a:t>
            </a:r>
            <a:r>
              <a:rPr lang="zh-CN" altLang="en-US" dirty="0"/>
              <a:t> </a:t>
            </a:r>
            <a:r>
              <a:rPr lang="en-US" altLang="zh-CN" dirty="0"/>
              <a:t>my</a:t>
            </a:r>
            <a:r>
              <a:rPr lang="zh-CN" altLang="en-US" dirty="0"/>
              <a:t> </a:t>
            </a:r>
            <a:r>
              <a:rPr lang="en-US" altLang="zh-CN" dirty="0"/>
              <a:t>portfolio</a:t>
            </a:r>
            <a:r>
              <a:rPr lang="zh-CN" altLang="en-US" dirty="0"/>
              <a:t> </a:t>
            </a:r>
            <a:r>
              <a:rPr lang="en-US" altLang="zh-CN" dirty="0"/>
              <a:t>document</a:t>
            </a:r>
            <a:r>
              <a:rPr lang="zh-CN" altLang="en-US" dirty="0"/>
              <a:t> </a:t>
            </a:r>
            <a:r>
              <a:rPr lang="en-US" altLang="zh-CN" dirty="0"/>
              <a:t>I</a:t>
            </a:r>
            <a:r>
              <a:rPr lang="zh-CN" altLang="en-US" dirty="0"/>
              <a:t> </a:t>
            </a:r>
            <a:r>
              <a:rPr lang="en-US" altLang="zh-CN" dirty="0"/>
              <a:t>introduced</a:t>
            </a:r>
            <a:r>
              <a:rPr lang="zh-CN" altLang="en-US" dirty="0"/>
              <a:t> </a:t>
            </a:r>
            <a:r>
              <a:rPr lang="en-US" altLang="zh-CN" dirty="0"/>
              <a:t>6</a:t>
            </a:r>
            <a:r>
              <a:rPr lang="zh-CN" altLang="en-US" dirty="0"/>
              <a:t> </a:t>
            </a:r>
            <a:r>
              <a:rPr lang="en-US" altLang="zh-CN" dirty="0"/>
              <a:t>course</a:t>
            </a:r>
            <a:r>
              <a:rPr lang="zh-CN" altLang="en-US" dirty="0"/>
              <a:t> </a:t>
            </a:r>
            <a:r>
              <a:rPr lang="en-US" altLang="zh-CN" dirty="0"/>
              <a:t>projects</a:t>
            </a:r>
            <a:r>
              <a:rPr lang="zh-CN" altLang="en-US" dirty="0"/>
              <a:t> </a:t>
            </a:r>
            <a:r>
              <a:rPr lang="en-US" altLang="zh-CN" dirty="0"/>
              <a:t>and</a:t>
            </a:r>
            <a:r>
              <a:rPr lang="zh-CN" altLang="en-US" dirty="0"/>
              <a:t> </a:t>
            </a:r>
            <a:r>
              <a:rPr lang="en-US" altLang="zh-CN" dirty="0"/>
              <a:t>considering</a:t>
            </a:r>
            <a:r>
              <a:rPr lang="zh-CN" altLang="en-US" dirty="0"/>
              <a:t> </a:t>
            </a:r>
            <a:r>
              <a:rPr lang="en-US" altLang="zh-CN" dirty="0"/>
              <a:t>the</a:t>
            </a:r>
            <a:r>
              <a:rPr lang="zh-CN" altLang="en-US" dirty="0"/>
              <a:t> </a:t>
            </a:r>
            <a:r>
              <a:rPr lang="en-US" altLang="zh-CN" dirty="0"/>
              <a:t>time</a:t>
            </a:r>
            <a:r>
              <a:rPr lang="zh-CN" altLang="en-US" dirty="0"/>
              <a:t> </a:t>
            </a:r>
            <a:r>
              <a:rPr lang="en-US" altLang="zh-CN" dirty="0"/>
              <a:t>limit</a:t>
            </a:r>
            <a:r>
              <a:rPr lang="zh-CN" altLang="en-US" dirty="0"/>
              <a:t> </a:t>
            </a:r>
            <a:r>
              <a:rPr lang="en-US" altLang="zh-CN" dirty="0"/>
              <a:t>of</a:t>
            </a:r>
            <a:r>
              <a:rPr lang="zh-CN" altLang="en-US" dirty="0"/>
              <a:t> </a:t>
            </a:r>
            <a:r>
              <a:rPr lang="en-US" altLang="zh-CN" dirty="0"/>
              <a:t>this</a:t>
            </a:r>
            <a:r>
              <a:rPr lang="zh-CN" altLang="en-US" dirty="0"/>
              <a:t> </a:t>
            </a:r>
            <a:r>
              <a:rPr lang="en-US" altLang="zh-CN" dirty="0"/>
              <a:t>presentation,</a:t>
            </a:r>
            <a:r>
              <a:rPr lang="zh-CN" altLang="en-US" dirty="0"/>
              <a:t> </a:t>
            </a:r>
            <a:r>
              <a:rPr lang="en-US" altLang="zh-CN" dirty="0"/>
              <a:t>I’ll</a:t>
            </a:r>
            <a:r>
              <a:rPr lang="zh-CN" altLang="en-US" dirty="0"/>
              <a:t> </a:t>
            </a:r>
            <a:r>
              <a:rPr lang="en-US" altLang="zh-CN" dirty="0"/>
              <a:t>just</a:t>
            </a:r>
            <a:r>
              <a:rPr lang="zh-CN" altLang="en-US" dirty="0"/>
              <a:t> </a:t>
            </a:r>
            <a:r>
              <a:rPr lang="en-US" altLang="zh-CN" dirty="0"/>
              <a:t>talk</a:t>
            </a:r>
            <a:r>
              <a:rPr lang="zh-CN" altLang="en-US" dirty="0"/>
              <a:t> </a:t>
            </a:r>
            <a:r>
              <a:rPr lang="en-US" altLang="zh-CN" dirty="0"/>
              <a:t>about</a:t>
            </a:r>
            <a:r>
              <a:rPr lang="zh-CN" altLang="en-US" dirty="0"/>
              <a:t> </a:t>
            </a:r>
            <a:r>
              <a:rPr lang="en-US" altLang="zh-CN" dirty="0"/>
              <a:t>three</a:t>
            </a:r>
            <a:r>
              <a:rPr lang="zh-CN" altLang="en-US" dirty="0"/>
              <a:t> </a:t>
            </a:r>
            <a:r>
              <a:rPr lang="en-US" altLang="zh-CN" dirty="0"/>
              <a:t>projects</a:t>
            </a:r>
            <a:r>
              <a:rPr lang="zh-CN" altLang="en-US" dirty="0"/>
              <a:t> </a:t>
            </a:r>
            <a:r>
              <a:rPr lang="en-US" altLang="zh-CN" dirty="0"/>
              <a:t>that</a:t>
            </a:r>
            <a:r>
              <a:rPr lang="zh-CN" altLang="en-US" dirty="0"/>
              <a:t> </a:t>
            </a:r>
            <a:r>
              <a:rPr lang="en-US" altLang="zh-CN" dirty="0"/>
              <a:t>can</a:t>
            </a:r>
            <a:r>
              <a:rPr lang="zh-CN" altLang="en-US" dirty="0"/>
              <a:t> </a:t>
            </a:r>
            <a:r>
              <a:rPr lang="en-US" altLang="zh-CN" dirty="0"/>
              <a:t>show</a:t>
            </a:r>
            <a:r>
              <a:rPr lang="zh-CN" altLang="en-US" dirty="0"/>
              <a:t> </a:t>
            </a:r>
            <a:r>
              <a:rPr lang="en-US" altLang="zh-CN" dirty="0"/>
              <a:t>my</a:t>
            </a:r>
            <a:r>
              <a:rPr lang="zh-CN" altLang="en-US" dirty="0"/>
              <a:t> </a:t>
            </a:r>
            <a:r>
              <a:rPr lang="en-US" altLang="zh-CN" dirty="0"/>
              <a:t>achievement</a:t>
            </a:r>
            <a:r>
              <a:rPr lang="zh-CN" altLang="en-US" dirty="0"/>
              <a:t> </a:t>
            </a:r>
            <a:r>
              <a:rPr lang="en-US" altLang="zh-CN" dirty="0"/>
              <a:t>in</a:t>
            </a:r>
            <a:r>
              <a:rPr lang="zh-CN" altLang="en-US" dirty="0"/>
              <a:t> </a:t>
            </a:r>
            <a:r>
              <a:rPr lang="en-US" altLang="zh-CN" dirty="0"/>
              <a:t>the</a:t>
            </a:r>
            <a:r>
              <a:rPr lang="zh-CN" altLang="en-US" dirty="0"/>
              <a:t> </a:t>
            </a:r>
            <a:r>
              <a:rPr lang="en-US" altLang="zh-CN" dirty="0"/>
              <a:t>ADS</a:t>
            </a:r>
            <a:r>
              <a:rPr lang="zh-CN" altLang="en-US" dirty="0"/>
              <a:t> </a:t>
            </a:r>
            <a:r>
              <a:rPr lang="en-US" altLang="zh-CN" dirty="0"/>
              <a:t>program.</a:t>
            </a:r>
            <a:r>
              <a:rPr lang="zh-CN" altLang="en-US" dirty="0"/>
              <a:t> </a:t>
            </a:r>
            <a:r>
              <a:rPr lang="en-US" altLang="zh-CN" dirty="0"/>
              <a:t>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IST</a:t>
            </a:r>
            <a:r>
              <a:rPr lang="zh-CN" altLang="en-US" dirty="0"/>
              <a:t> </a:t>
            </a:r>
            <a:r>
              <a:rPr lang="en-US" altLang="zh-CN" dirty="0"/>
              <a:t>687</a:t>
            </a:r>
            <a:r>
              <a:rPr lang="zh-CN" altLang="en-US" dirty="0"/>
              <a:t> </a:t>
            </a:r>
            <a:r>
              <a:rPr lang="en-US" altLang="zh-CN" dirty="0"/>
              <a:t>introduction</a:t>
            </a:r>
            <a:r>
              <a:rPr lang="zh-CN" altLang="en-US" dirty="0"/>
              <a:t> </a:t>
            </a:r>
            <a:r>
              <a:rPr lang="en-US" altLang="zh-CN" dirty="0"/>
              <a:t>to</a:t>
            </a:r>
            <a:r>
              <a:rPr lang="zh-CN" altLang="en-US" dirty="0"/>
              <a:t> </a:t>
            </a:r>
            <a:r>
              <a:rPr lang="en-US" altLang="zh-CN" dirty="0"/>
              <a:t>data</a:t>
            </a:r>
            <a:r>
              <a:rPr lang="zh-CN" altLang="en-US" dirty="0"/>
              <a:t> </a:t>
            </a:r>
            <a:r>
              <a:rPr lang="en-US" altLang="zh-CN" dirty="0"/>
              <a:t>science,</a:t>
            </a:r>
            <a:r>
              <a:rPr lang="zh-CN" altLang="en-US" dirty="0"/>
              <a:t> </a:t>
            </a:r>
            <a:r>
              <a:rPr lang="en-US" altLang="zh-CN" dirty="0"/>
              <a:t>IST</a:t>
            </a:r>
            <a:r>
              <a:rPr lang="zh-CN" altLang="en-US" dirty="0"/>
              <a:t> </a:t>
            </a:r>
            <a:r>
              <a:rPr lang="en-US" altLang="zh-CN" dirty="0"/>
              <a:t>659</a:t>
            </a:r>
            <a:r>
              <a:rPr lang="zh-CN" altLang="en-US" dirty="0"/>
              <a:t> </a:t>
            </a:r>
            <a:r>
              <a:rPr lang="en-US" altLang="zh-CN" dirty="0"/>
              <a:t>database</a:t>
            </a:r>
            <a:r>
              <a:rPr lang="zh-CN" altLang="en-US" dirty="0"/>
              <a:t> </a:t>
            </a:r>
            <a:r>
              <a:rPr lang="en-US" altLang="zh-CN" dirty="0"/>
              <a:t>management</a:t>
            </a:r>
            <a:r>
              <a:rPr lang="zh-CN" altLang="en-US" dirty="0"/>
              <a:t> </a:t>
            </a:r>
            <a:r>
              <a:rPr lang="en-US" altLang="zh-CN" dirty="0"/>
              <a:t>and</a:t>
            </a:r>
            <a:r>
              <a:rPr lang="zh-CN" altLang="en-US" dirty="0"/>
              <a:t> </a:t>
            </a:r>
            <a:r>
              <a:rPr lang="en-US" altLang="zh-CN" dirty="0"/>
              <a:t>IST</a:t>
            </a:r>
            <a:r>
              <a:rPr lang="zh-CN" altLang="en-US" dirty="0"/>
              <a:t> </a:t>
            </a:r>
            <a:r>
              <a:rPr lang="en-US" altLang="zh-CN" dirty="0"/>
              <a:t>718</a:t>
            </a:r>
            <a:r>
              <a:rPr lang="zh-CN" altLang="en-US" dirty="0"/>
              <a:t> </a:t>
            </a:r>
            <a:r>
              <a:rPr lang="en-US" altLang="zh-CN" dirty="0"/>
              <a:t>big</a:t>
            </a:r>
            <a:r>
              <a:rPr lang="zh-CN" altLang="en-US" dirty="0"/>
              <a:t> </a:t>
            </a:r>
            <a:r>
              <a:rPr lang="en-US" altLang="zh-CN" dirty="0"/>
              <a:t>data</a:t>
            </a:r>
            <a:r>
              <a:rPr lang="zh-CN" altLang="en-US" dirty="0"/>
              <a:t> </a:t>
            </a:r>
            <a:r>
              <a:rPr lang="en-US" altLang="zh-CN" dirty="0"/>
              <a:t>analytics.</a:t>
            </a:r>
            <a:r>
              <a:rPr lang="zh-CN" altLang="en-US"/>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4</a:t>
            </a:fld>
            <a:endParaRPr lang="en-US"/>
          </a:p>
        </p:txBody>
      </p:sp>
    </p:spTree>
    <p:extLst>
      <p:ext uri="{BB962C8B-B14F-4D97-AF65-F5344CB8AC3E}">
        <p14:creationId xmlns:p14="http://schemas.microsoft.com/office/powerpoint/2010/main" val="65196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first</a:t>
            </a:r>
            <a:r>
              <a:rPr lang="zh-CN" altLang="en-US" dirty="0"/>
              <a:t> </a:t>
            </a:r>
            <a:r>
              <a:rPr lang="en-US" altLang="zh-CN" dirty="0"/>
              <a:t>I</a:t>
            </a:r>
            <a:r>
              <a:rPr lang="zh-CN" altLang="en-US" dirty="0"/>
              <a:t> </a:t>
            </a:r>
            <a:r>
              <a:rPr lang="en-US" altLang="zh-CN" dirty="0"/>
              <a:t>took</a:t>
            </a:r>
            <a:r>
              <a:rPr lang="zh-CN" altLang="en-US" dirty="0"/>
              <a:t> </a:t>
            </a:r>
            <a:r>
              <a:rPr lang="en-US" altLang="zh-CN" dirty="0"/>
              <a:t>from</a:t>
            </a:r>
            <a:r>
              <a:rPr lang="zh-CN" altLang="en-US" dirty="0"/>
              <a:t> </a:t>
            </a:r>
            <a:r>
              <a:rPr lang="en-US" altLang="zh-CN" dirty="0" err="1"/>
              <a:t>iSchool</a:t>
            </a:r>
            <a:r>
              <a:rPr lang="zh-CN" altLang="en-US" dirty="0"/>
              <a:t> </a:t>
            </a:r>
            <a:r>
              <a:rPr lang="en-US" altLang="zh-CN" dirty="0"/>
              <a:t>is</a:t>
            </a:r>
            <a:r>
              <a:rPr lang="zh-CN" altLang="en-US" dirty="0"/>
              <a:t> </a:t>
            </a:r>
            <a:r>
              <a:rPr lang="en-US" altLang="zh-CN" dirty="0"/>
              <a:t>IST</a:t>
            </a:r>
            <a:r>
              <a:rPr lang="zh-CN" altLang="en-US" dirty="0"/>
              <a:t> </a:t>
            </a:r>
            <a:r>
              <a:rPr lang="en-US" altLang="zh-CN" dirty="0"/>
              <a:t>687</a:t>
            </a:r>
            <a:r>
              <a:rPr lang="zh-CN" altLang="en-US" dirty="0"/>
              <a:t> </a:t>
            </a:r>
            <a:r>
              <a:rPr lang="en-US" altLang="zh-CN" dirty="0"/>
              <a:t>introduction</a:t>
            </a:r>
            <a:r>
              <a:rPr lang="zh-CN" altLang="en-US" dirty="0"/>
              <a:t> </a:t>
            </a:r>
            <a:r>
              <a:rPr lang="en-US" altLang="zh-CN" dirty="0"/>
              <a:t>to</a:t>
            </a:r>
            <a:r>
              <a:rPr lang="zh-CN" altLang="en-US" dirty="0"/>
              <a:t> </a:t>
            </a:r>
            <a:r>
              <a:rPr lang="en-US" altLang="zh-CN" dirty="0"/>
              <a:t>data</a:t>
            </a:r>
            <a:r>
              <a:rPr lang="zh-CN" altLang="en-US" dirty="0"/>
              <a:t> </a:t>
            </a:r>
            <a:r>
              <a:rPr lang="en-US" altLang="zh-CN" dirty="0"/>
              <a:t>science.</a:t>
            </a:r>
            <a:r>
              <a:rPr lang="zh-CN" altLang="en-US" dirty="0"/>
              <a:t> </a:t>
            </a:r>
            <a:r>
              <a:rPr lang="en-US" sz="1200" kern="1200" dirty="0">
                <a:solidFill>
                  <a:schemeClr val="tx1"/>
                </a:solidFill>
                <a:effectLst/>
                <a:latin typeface="+mn-lt"/>
                <a:ea typeface="+mn-ea"/>
                <a:cs typeface="+mn-cs"/>
              </a:rPr>
              <a:t>This course provides applied examples of data collection, processing, transformation, management, and analysis as well as a hands-on introduction to the emerging field of data science. </a:t>
            </a:r>
            <a:r>
              <a:rPr lang="en-US" altLang="zh-CN" sz="1200" kern="1200" dirty="0">
                <a:solidFill>
                  <a:schemeClr val="tx1"/>
                </a:solidFill>
                <a:effectLst/>
                <a:latin typeface="+mn-lt"/>
                <a:ea typeface="+mn-ea"/>
                <a:cs typeface="+mn-cs"/>
              </a:rPr>
              <a:t>Let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project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this project is to demonstrate and exhibit a high-level analysis based on the data gathered from Hyatt and their customers ratings. Each group was asked to analyze the Hyatt customer data and provide suggestions to increase the NPS (Net Promoter Score) score of the hotel based on their analysis. </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start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like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promoter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score</a:t>
            </a:r>
            <a:r>
              <a:rPr lang="zh-CN" alt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measures the willingness of customers to recommend a company‘s products or services to others.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customer’s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likelihood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recommend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product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defined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him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promoter;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likelihood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recommend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say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passive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likelihood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recommend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less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detractors.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NPS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given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product,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percentage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promoters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minus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percentage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detractors.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higher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NPS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likely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customer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would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introduce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produce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others.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order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increase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NPS,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hope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promotors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less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detractors.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272B2BE-18B5-5344-B3FF-62CA4B1ECEB1}" type="slidenum">
              <a:rPr lang="en-US" smtClean="0"/>
              <a:t>5</a:t>
            </a:fld>
            <a:endParaRPr lang="en-US"/>
          </a:p>
        </p:txBody>
      </p:sp>
    </p:spTree>
    <p:extLst>
      <p:ext uri="{BB962C8B-B14F-4D97-AF65-F5344CB8AC3E}">
        <p14:creationId xmlns:p14="http://schemas.microsoft.com/office/powerpoint/2010/main" val="416118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big</a:t>
            </a:r>
            <a:r>
              <a:rPr lang="zh-CN" altLang="en-US" dirty="0"/>
              <a:t> </a:t>
            </a:r>
            <a:r>
              <a:rPr lang="en-US" altLang="zh-CN" dirty="0"/>
              <a:t>objective</a:t>
            </a:r>
            <a:r>
              <a:rPr lang="zh-CN" altLang="en-US" dirty="0"/>
              <a:t> </a:t>
            </a:r>
            <a:r>
              <a:rPr lang="en-US" altLang="zh-CN" dirty="0"/>
              <a:t>of</a:t>
            </a:r>
            <a:r>
              <a:rPr lang="zh-CN" altLang="en-US" dirty="0"/>
              <a:t> </a:t>
            </a:r>
            <a:r>
              <a:rPr lang="en-US" altLang="zh-CN" dirty="0"/>
              <a:t>this</a:t>
            </a:r>
            <a:r>
              <a:rPr lang="zh-CN" altLang="en-US" dirty="0"/>
              <a:t> </a:t>
            </a:r>
            <a:r>
              <a:rPr lang="en-US" altLang="zh-CN" dirty="0"/>
              <a:t>project</a:t>
            </a:r>
            <a:r>
              <a:rPr lang="zh-CN" altLang="en-US" dirty="0"/>
              <a:t> </a:t>
            </a:r>
            <a:r>
              <a:rPr lang="en-US" altLang="zh-CN" dirty="0"/>
              <a:t>is</a:t>
            </a:r>
            <a:r>
              <a:rPr lang="zh-CN" altLang="en-US" dirty="0"/>
              <a:t> </a:t>
            </a:r>
            <a:r>
              <a:rPr lang="en-US" altLang="zh-CN" dirty="0"/>
              <a:t>to</a:t>
            </a:r>
            <a:r>
              <a:rPr lang="zh-CN" altLang="en-US" dirty="0"/>
              <a:t> </a:t>
            </a:r>
            <a:r>
              <a:rPr lang="en-US" altLang="zh-CN" dirty="0"/>
              <a:t>improve</a:t>
            </a:r>
            <a:r>
              <a:rPr lang="zh-CN" altLang="en-US" dirty="0"/>
              <a:t> </a:t>
            </a:r>
            <a:r>
              <a:rPr lang="en-US" altLang="zh-CN" dirty="0"/>
              <a:t>the</a:t>
            </a:r>
            <a:r>
              <a:rPr lang="zh-CN" altLang="en-US" dirty="0"/>
              <a:t> </a:t>
            </a:r>
            <a:r>
              <a:rPr lang="en-US" altLang="zh-CN" dirty="0"/>
              <a:t>NPS</a:t>
            </a:r>
            <a:r>
              <a:rPr lang="zh-CN" altLang="en-US" dirty="0"/>
              <a:t> </a:t>
            </a:r>
            <a:r>
              <a:rPr lang="en-US" altLang="zh-CN" dirty="0"/>
              <a:t>score</a:t>
            </a:r>
            <a:r>
              <a:rPr lang="zh-CN" altLang="en-US" dirty="0"/>
              <a:t> </a:t>
            </a:r>
            <a:r>
              <a:rPr lang="en-US" altLang="zh-CN" dirty="0"/>
              <a:t>of</a:t>
            </a:r>
            <a:r>
              <a:rPr lang="zh-CN" altLang="en-US" dirty="0"/>
              <a:t> </a:t>
            </a:r>
            <a:r>
              <a:rPr lang="en-US" altLang="zh-CN" dirty="0"/>
              <a:t>the</a:t>
            </a:r>
            <a:r>
              <a:rPr lang="zh-CN" altLang="en-US" dirty="0"/>
              <a:t> </a:t>
            </a:r>
            <a:r>
              <a:rPr lang="en-US" altLang="zh-CN" dirty="0"/>
              <a:t>hotel,</a:t>
            </a:r>
            <a:r>
              <a:rPr lang="zh-CN" altLang="en-US" dirty="0"/>
              <a:t> </a:t>
            </a:r>
            <a:r>
              <a:rPr lang="en-US" altLang="zh-CN" dirty="0"/>
              <a:t>in</a:t>
            </a:r>
            <a:r>
              <a:rPr lang="zh-CN" altLang="en-US" dirty="0"/>
              <a:t> </a:t>
            </a:r>
            <a:r>
              <a:rPr lang="en-US" altLang="zh-CN" dirty="0"/>
              <a:t>other</a:t>
            </a:r>
            <a:r>
              <a:rPr lang="zh-CN" altLang="en-US" dirty="0"/>
              <a:t> </a:t>
            </a:r>
            <a:r>
              <a:rPr lang="en-US" altLang="zh-CN" dirty="0"/>
              <a:t>words,</a:t>
            </a:r>
            <a:r>
              <a:rPr lang="zh-CN" altLang="en-US" dirty="0"/>
              <a:t> </a:t>
            </a:r>
            <a:r>
              <a:rPr lang="en-US" altLang="zh-CN" dirty="0"/>
              <a:t>is</a:t>
            </a:r>
            <a:r>
              <a:rPr lang="zh-CN" altLang="en-US" dirty="0"/>
              <a:t> </a:t>
            </a:r>
            <a:r>
              <a:rPr lang="en-US" altLang="zh-CN" dirty="0"/>
              <a:t>to</a:t>
            </a:r>
            <a:r>
              <a:rPr lang="zh-CN" altLang="en-US" dirty="0"/>
              <a:t> </a:t>
            </a:r>
            <a:r>
              <a:rPr lang="en-US" altLang="zh-CN" dirty="0"/>
              <a:t>make</a:t>
            </a:r>
            <a:r>
              <a:rPr lang="zh-CN" altLang="en-US" dirty="0"/>
              <a:t> </a:t>
            </a:r>
            <a:r>
              <a:rPr lang="en-US" altLang="zh-CN" dirty="0"/>
              <a:t>the</a:t>
            </a:r>
            <a:r>
              <a:rPr lang="zh-CN" altLang="en-US" dirty="0"/>
              <a:t> </a:t>
            </a:r>
            <a:r>
              <a:rPr lang="en-US" altLang="zh-CN" dirty="0"/>
              <a:t>customers</a:t>
            </a:r>
            <a:r>
              <a:rPr lang="zh-CN" altLang="en-US" dirty="0"/>
              <a:t> </a:t>
            </a:r>
            <a:r>
              <a:rPr lang="en-US" altLang="zh-CN" dirty="0"/>
              <a:t>to</a:t>
            </a:r>
            <a:r>
              <a:rPr lang="zh-CN" altLang="en-US" dirty="0"/>
              <a:t> </a:t>
            </a:r>
            <a:r>
              <a:rPr lang="en-US" altLang="zh-CN" dirty="0"/>
              <a:t>give</a:t>
            </a:r>
            <a:r>
              <a:rPr lang="zh-CN" altLang="en-US" dirty="0"/>
              <a:t> </a:t>
            </a:r>
            <a:r>
              <a:rPr lang="en-US" altLang="zh-CN" dirty="0"/>
              <a:t>higher</a:t>
            </a:r>
            <a:r>
              <a:rPr lang="zh-CN" altLang="en-US" dirty="0"/>
              <a:t> </a:t>
            </a:r>
            <a:r>
              <a:rPr lang="en-US" altLang="zh-CN" dirty="0"/>
              <a:t>rating</a:t>
            </a:r>
            <a:r>
              <a:rPr lang="zh-CN" altLang="en-US" dirty="0"/>
              <a:t> </a:t>
            </a:r>
            <a:r>
              <a:rPr lang="en-US" altLang="zh-CN" dirty="0"/>
              <a:t>score</a:t>
            </a:r>
            <a:r>
              <a:rPr lang="zh-CN" altLang="en-US" dirty="0"/>
              <a:t> </a:t>
            </a:r>
            <a:r>
              <a:rPr lang="en-US" altLang="zh-CN" dirty="0"/>
              <a:t>to</a:t>
            </a:r>
            <a:r>
              <a:rPr lang="zh-CN" altLang="en-US" dirty="0"/>
              <a:t> </a:t>
            </a:r>
            <a:r>
              <a:rPr lang="en-US" altLang="zh-CN" dirty="0"/>
              <a:t>the</a:t>
            </a:r>
            <a:r>
              <a:rPr lang="zh-CN" altLang="en-US" dirty="0"/>
              <a:t> </a:t>
            </a:r>
            <a:r>
              <a:rPr lang="en-US" altLang="zh-CN" dirty="0"/>
              <a:t>Hyatt</a:t>
            </a:r>
            <a:r>
              <a:rPr lang="zh-CN" altLang="en-US" dirty="0"/>
              <a:t> </a:t>
            </a:r>
            <a:r>
              <a:rPr lang="en-US" altLang="zh-CN" dirty="0"/>
              <a:t>hotels.</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very</a:t>
            </a:r>
            <a:r>
              <a:rPr lang="zh-CN" altLang="en-US" dirty="0"/>
              <a:t> </a:t>
            </a:r>
            <a:r>
              <a:rPr lang="en-US" altLang="zh-CN" dirty="0"/>
              <a:t>big</a:t>
            </a:r>
            <a:r>
              <a:rPr lang="zh-CN" altLang="en-US" dirty="0"/>
              <a:t> </a:t>
            </a:r>
            <a:r>
              <a:rPr lang="en-US" altLang="zh-CN" dirty="0"/>
              <a:t>question</a:t>
            </a:r>
            <a:r>
              <a:rPr lang="zh-CN" altLang="en-US" dirty="0"/>
              <a:t> </a:t>
            </a:r>
            <a:r>
              <a:rPr lang="en-US" altLang="zh-CN" dirty="0"/>
              <a:t>and</a:t>
            </a:r>
            <a:r>
              <a:rPr lang="zh-CN" altLang="en-US" dirty="0"/>
              <a:t> </a:t>
            </a:r>
            <a:r>
              <a:rPr lang="en-US" altLang="zh-CN" dirty="0"/>
              <a:t>our</a:t>
            </a:r>
            <a:r>
              <a:rPr lang="zh-CN" altLang="en-US" dirty="0"/>
              <a:t> </a:t>
            </a:r>
            <a:r>
              <a:rPr lang="en-US" altLang="zh-CN" dirty="0"/>
              <a:t>group</a:t>
            </a:r>
            <a:r>
              <a:rPr lang="zh-CN" altLang="en-US" dirty="0"/>
              <a:t> </a:t>
            </a:r>
            <a:r>
              <a:rPr lang="en-US" altLang="zh-CN" dirty="0"/>
              <a:t>decided</a:t>
            </a:r>
            <a:r>
              <a:rPr lang="zh-CN" altLang="en-US" dirty="0"/>
              <a:t> </a:t>
            </a:r>
            <a:r>
              <a:rPr lang="en-US" altLang="zh-CN" dirty="0"/>
              <a:t>to</a:t>
            </a:r>
            <a:r>
              <a:rPr lang="zh-CN" altLang="en-US" dirty="0"/>
              <a:t> </a:t>
            </a:r>
            <a:r>
              <a:rPr lang="en-US" altLang="zh-CN" dirty="0"/>
              <a:t>break</a:t>
            </a:r>
            <a:r>
              <a:rPr lang="zh-CN" altLang="en-US" dirty="0"/>
              <a:t> </a:t>
            </a:r>
            <a:r>
              <a:rPr lang="en-US" altLang="zh-CN" dirty="0"/>
              <a:t>it</a:t>
            </a:r>
            <a:r>
              <a:rPr lang="zh-CN" altLang="en-US" dirty="0"/>
              <a:t> </a:t>
            </a:r>
            <a:r>
              <a:rPr lang="en-US" altLang="zh-CN" dirty="0"/>
              <a:t>into</a:t>
            </a:r>
            <a:r>
              <a:rPr lang="zh-CN" altLang="en-US" dirty="0"/>
              <a:t> </a:t>
            </a:r>
            <a:r>
              <a:rPr lang="en-US" altLang="zh-CN" dirty="0"/>
              <a:t>some</a:t>
            </a:r>
            <a:r>
              <a:rPr lang="zh-CN" altLang="en-US" dirty="0"/>
              <a:t> </a:t>
            </a:r>
            <a:r>
              <a:rPr lang="en-US" altLang="zh-CN" dirty="0"/>
              <a:t>small</a:t>
            </a:r>
            <a:r>
              <a:rPr lang="zh-CN" altLang="en-US" dirty="0"/>
              <a:t> </a:t>
            </a:r>
            <a:r>
              <a:rPr lang="en-US" altLang="zh-CN" dirty="0"/>
              <a:t>business</a:t>
            </a:r>
            <a:r>
              <a:rPr lang="zh-CN" altLang="en-US" dirty="0"/>
              <a:t> </a:t>
            </a:r>
            <a:r>
              <a:rPr lang="en-US" altLang="zh-CN" dirty="0"/>
              <a:t>questions.</a:t>
            </a:r>
            <a:r>
              <a:rPr lang="zh-CN" altLang="en-US" dirty="0"/>
              <a:t> </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see</a:t>
            </a:r>
            <a:r>
              <a:rPr lang="zh-CN" altLang="en-US" dirty="0"/>
              <a:t> </a:t>
            </a:r>
            <a:r>
              <a:rPr lang="en-US" sz="1200" dirty="0">
                <a:solidFill>
                  <a:srgbClr val="000000"/>
                </a:solidFill>
              </a:rPr>
              <a:t>Which state in the country and area within a state and hotel type will provide the most useful information to improve NPS scores?</a:t>
            </a:r>
            <a:r>
              <a:rPr lang="zh-CN" altLang="en-US" sz="1200" dirty="0">
                <a:solidFill>
                  <a:srgbClr val="000000"/>
                </a:solidFill>
              </a:rPr>
              <a:t> </a:t>
            </a:r>
            <a:r>
              <a:rPr lang="en-US" altLang="zh-CN" sz="1200" dirty="0">
                <a:solidFill>
                  <a:srgbClr val="000000"/>
                </a:solidFill>
              </a:rPr>
              <a:t>Because</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data</a:t>
            </a:r>
            <a:r>
              <a:rPr lang="zh-CN" altLang="en-US" sz="1200" dirty="0">
                <a:solidFill>
                  <a:srgbClr val="000000"/>
                </a:solidFill>
              </a:rPr>
              <a:t> </a:t>
            </a:r>
            <a:r>
              <a:rPr lang="en-US" altLang="zh-CN" sz="1200" dirty="0">
                <a:solidFill>
                  <a:srgbClr val="000000"/>
                </a:solidFill>
              </a:rPr>
              <a:t>covers</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information</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hotels</a:t>
            </a:r>
            <a:r>
              <a:rPr lang="zh-CN" altLang="en-US" sz="1200" dirty="0">
                <a:solidFill>
                  <a:srgbClr val="000000"/>
                </a:solidFill>
              </a:rPr>
              <a:t> </a:t>
            </a:r>
            <a:r>
              <a:rPr lang="en-US" altLang="zh-CN" sz="1200" dirty="0">
                <a:solidFill>
                  <a:srgbClr val="000000"/>
                </a:solidFill>
              </a:rPr>
              <a:t>from</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whole</a:t>
            </a:r>
            <a:r>
              <a:rPr lang="zh-CN" altLang="en-US" sz="1200" dirty="0">
                <a:solidFill>
                  <a:srgbClr val="000000"/>
                </a:solidFill>
              </a:rPr>
              <a:t> </a:t>
            </a:r>
            <a:r>
              <a:rPr lang="en-US" altLang="zh-CN" sz="1200" dirty="0">
                <a:solidFill>
                  <a:srgbClr val="000000"/>
                </a:solidFill>
              </a:rPr>
              <a:t>world,</a:t>
            </a:r>
            <a:r>
              <a:rPr lang="zh-CN" altLang="en-US" sz="1200" dirty="0">
                <a:solidFill>
                  <a:srgbClr val="000000"/>
                </a:solidFill>
              </a:rPr>
              <a:t> </a:t>
            </a:r>
            <a:r>
              <a:rPr lang="en-US" altLang="zh-CN" sz="1200" dirty="0">
                <a:solidFill>
                  <a:srgbClr val="000000"/>
                </a:solidFill>
              </a:rPr>
              <a:t>it’s</a:t>
            </a:r>
            <a:r>
              <a:rPr lang="zh-CN" altLang="en-US" sz="1200" dirty="0">
                <a:solidFill>
                  <a:srgbClr val="000000"/>
                </a:solidFill>
              </a:rPr>
              <a:t> </a:t>
            </a:r>
            <a:r>
              <a:rPr lang="en-US" altLang="zh-CN" sz="1200" dirty="0">
                <a:solidFill>
                  <a:srgbClr val="000000"/>
                </a:solidFill>
              </a:rPr>
              <a:t>impossible</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think</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a</a:t>
            </a:r>
            <a:r>
              <a:rPr lang="zh-CN" altLang="en-US" sz="1200" dirty="0">
                <a:solidFill>
                  <a:srgbClr val="000000"/>
                </a:solidFill>
              </a:rPr>
              <a:t> </a:t>
            </a:r>
            <a:r>
              <a:rPr lang="en-US" altLang="zh-CN" sz="1200" dirty="0">
                <a:solidFill>
                  <a:srgbClr val="000000"/>
                </a:solidFill>
              </a:rPr>
              <a:t>way</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improve</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NPS</a:t>
            </a:r>
            <a:r>
              <a:rPr lang="zh-CN" altLang="en-US" sz="1200" dirty="0">
                <a:solidFill>
                  <a:srgbClr val="000000"/>
                </a:solidFill>
              </a:rPr>
              <a:t> </a:t>
            </a:r>
            <a:r>
              <a:rPr lang="en-US" altLang="zh-CN" sz="1200" dirty="0">
                <a:solidFill>
                  <a:srgbClr val="000000"/>
                </a:solidFill>
              </a:rPr>
              <a:t>score</a:t>
            </a:r>
            <a:r>
              <a:rPr lang="zh-CN" altLang="en-US" sz="1200" dirty="0">
                <a:solidFill>
                  <a:srgbClr val="000000"/>
                </a:solidFill>
              </a:rPr>
              <a:t> </a:t>
            </a:r>
            <a:r>
              <a:rPr lang="en-US" altLang="zh-CN" sz="1200" dirty="0">
                <a:solidFill>
                  <a:srgbClr val="000000"/>
                </a:solidFill>
              </a:rPr>
              <a:t>for</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hotel</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entire</a:t>
            </a:r>
            <a:r>
              <a:rPr lang="zh-CN" altLang="en-US" sz="1200" dirty="0">
                <a:solidFill>
                  <a:srgbClr val="000000"/>
                </a:solidFill>
              </a:rPr>
              <a:t> </a:t>
            </a:r>
            <a:r>
              <a:rPr lang="en-US" altLang="zh-CN" sz="1200" dirty="0">
                <a:solidFill>
                  <a:srgbClr val="000000"/>
                </a:solidFill>
              </a:rPr>
              <a:t>world.</a:t>
            </a:r>
            <a:r>
              <a:rPr lang="zh-CN" altLang="en-US" sz="1200" dirty="0">
                <a:solidFill>
                  <a:srgbClr val="000000"/>
                </a:solidFill>
              </a:rPr>
              <a:t> </a:t>
            </a:r>
            <a:r>
              <a:rPr lang="en-US" altLang="zh-CN" sz="1200" dirty="0">
                <a:solidFill>
                  <a:srgbClr val="000000"/>
                </a:solidFill>
              </a:rPr>
              <a:t>So</a:t>
            </a:r>
            <a:r>
              <a:rPr lang="zh-CN" altLang="en-US" sz="1200" dirty="0">
                <a:solidFill>
                  <a:srgbClr val="000000"/>
                </a:solidFill>
              </a:rPr>
              <a:t> </a:t>
            </a:r>
            <a:r>
              <a:rPr lang="en-US" altLang="zh-CN" sz="1200" dirty="0">
                <a:solidFill>
                  <a:srgbClr val="000000"/>
                </a:solidFill>
              </a:rPr>
              <a:t>we</a:t>
            </a:r>
            <a:r>
              <a:rPr lang="zh-CN" altLang="en-US" sz="1200" dirty="0">
                <a:solidFill>
                  <a:srgbClr val="000000"/>
                </a:solidFill>
              </a:rPr>
              <a:t> </a:t>
            </a:r>
            <a:r>
              <a:rPr lang="en-US" altLang="zh-CN" sz="1200" dirty="0">
                <a:solidFill>
                  <a:srgbClr val="000000"/>
                </a:solidFill>
              </a:rPr>
              <a:t>decided</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just</a:t>
            </a:r>
            <a:r>
              <a:rPr lang="zh-CN" altLang="en-US" sz="1200" dirty="0">
                <a:solidFill>
                  <a:srgbClr val="000000"/>
                </a:solidFill>
              </a:rPr>
              <a:t> </a:t>
            </a:r>
            <a:r>
              <a:rPr lang="en-US" altLang="zh-CN" sz="1200" dirty="0">
                <a:solidFill>
                  <a:srgbClr val="000000"/>
                </a:solidFill>
              </a:rPr>
              <a:t>target</a:t>
            </a:r>
            <a:r>
              <a:rPr lang="zh-CN" altLang="en-US" sz="1200" dirty="0">
                <a:solidFill>
                  <a:srgbClr val="000000"/>
                </a:solidFill>
              </a:rPr>
              <a:t> </a:t>
            </a:r>
            <a:r>
              <a:rPr lang="en-US" altLang="zh-CN" sz="1200" dirty="0">
                <a:solidFill>
                  <a:srgbClr val="000000"/>
                </a:solidFill>
              </a:rPr>
              <a:t>on</a:t>
            </a:r>
            <a:r>
              <a:rPr lang="zh-CN" altLang="en-US" sz="1200" dirty="0">
                <a:solidFill>
                  <a:srgbClr val="000000"/>
                </a:solidFill>
              </a:rPr>
              <a:t> </a:t>
            </a:r>
            <a:r>
              <a:rPr lang="en-US" altLang="zh-CN" sz="1200" dirty="0">
                <a:solidFill>
                  <a:srgbClr val="000000"/>
                </a:solidFill>
              </a:rPr>
              <a:t>one</a:t>
            </a:r>
            <a:r>
              <a:rPr lang="zh-CN" altLang="en-US" sz="1200" dirty="0">
                <a:solidFill>
                  <a:srgbClr val="000000"/>
                </a:solidFill>
              </a:rPr>
              <a:t> </a:t>
            </a:r>
            <a:r>
              <a:rPr lang="en-US" altLang="zh-CN" sz="1200" dirty="0">
                <a:solidFill>
                  <a:srgbClr val="000000"/>
                </a:solidFill>
              </a:rPr>
              <a:t>specific</a:t>
            </a:r>
            <a:r>
              <a:rPr lang="zh-CN" altLang="en-US" sz="1200" dirty="0">
                <a:solidFill>
                  <a:srgbClr val="000000"/>
                </a:solidFill>
              </a:rPr>
              <a:t> </a:t>
            </a:r>
            <a:r>
              <a:rPr lang="en-US" altLang="zh-CN" sz="1200" dirty="0">
                <a:solidFill>
                  <a:srgbClr val="000000"/>
                </a:solidFill>
              </a:rPr>
              <a:t>type</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hotels</a:t>
            </a:r>
            <a:r>
              <a:rPr lang="zh-CN" altLang="en-US" sz="1200" dirty="0">
                <a:solidFill>
                  <a:srgbClr val="000000"/>
                </a:solidFill>
              </a:rPr>
              <a:t> </a:t>
            </a:r>
            <a:r>
              <a:rPr lang="en-US" altLang="zh-CN" sz="1200" dirty="0">
                <a:solidFill>
                  <a:srgbClr val="000000"/>
                </a:solidFill>
              </a:rPr>
              <a:t>in</a:t>
            </a:r>
            <a:r>
              <a:rPr lang="zh-CN" altLang="en-US" sz="1200" dirty="0">
                <a:solidFill>
                  <a:srgbClr val="000000"/>
                </a:solidFill>
              </a:rPr>
              <a:t> </a:t>
            </a:r>
            <a:r>
              <a:rPr lang="en-US" altLang="zh-CN" sz="1200" dirty="0">
                <a:solidFill>
                  <a:srgbClr val="000000"/>
                </a:solidFill>
              </a:rPr>
              <a:t>one</a:t>
            </a:r>
            <a:r>
              <a:rPr lang="zh-CN" altLang="en-US" sz="1200" dirty="0">
                <a:solidFill>
                  <a:srgbClr val="000000"/>
                </a:solidFill>
              </a:rPr>
              <a:t> </a:t>
            </a:r>
            <a:r>
              <a:rPr lang="en-US" altLang="zh-CN" sz="1200" dirty="0">
                <a:solidFill>
                  <a:srgbClr val="000000"/>
                </a:solidFill>
              </a:rPr>
              <a:t>specific</a:t>
            </a:r>
            <a:r>
              <a:rPr lang="zh-CN" altLang="en-US" sz="1200" dirty="0">
                <a:solidFill>
                  <a:srgbClr val="000000"/>
                </a:solidFill>
              </a:rPr>
              <a:t> </a:t>
            </a:r>
            <a:r>
              <a:rPr lang="en-US" altLang="zh-CN" sz="1200" dirty="0">
                <a:solidFill>
                  <a:srgbClr val="000000"/>
                </a:solidFill>
              </a:rPr>
              <a:t>area</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one</a:t>
            </a:r>
            <a:r>
              <a:rPr lang="zh-CN" altLang="en-US" sz="1200" dirty="0">
                <a:solidFill>
                  <a:srgbClr val="000000"/>
                </a:solidFill>
              </a:rPr>
              <a:t> </a:t>
            </a:r>
            <a:r>
              <a:rPr lang="en-US" altLang="zh-CN" sz="1200" dirty="0">
                <a:solidFill>
                  <a:srgbClr val="000000"/>
                </a:solidFill>
              </a:rPr>
              <a:t>state</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analyze</a:t>
            </a:r>
            <a:r>
              <a:rPr lang="zh-CN" altLang="en-US" sz="1200" dirty="0">
                <a:solidFill>
                  <a:srgbClr val="000000"/>
                </a:solidFill>
              </a:rPr>
              <a:t> </a:t>
            </a:r>
            <a:r>
              <a:rPr lang="en-US" altLang="zh-CN" sz="1200" dirty="0">
                <a:solidFill>
                  <a:srgbClr val="000000"/>
                </a:solidFill>
              </a:rPr>
              <a:t>in</a:t>
            </a:r>
            <a:r>
              <a:rPr lang="zh-CN" altLang="en-US" sz="1200" dirty="0">
                <a:solidFill>
                  <a:srgbClr val="000000"/>
                </a:solidFill>
              </a:rPr>
              <a:t> </a:t>
            </a:r>
            <a:r>
              <a:rPr lang="en-US" altLang="zh-CN" sz="1200" dirty="0">
                <a:solidFill>
                  <a:srgbClr val="000000"/>
                </a:solidFill>
              </a:rPr>
              <a:t>this</a:t>
            </a:r>
            <a:r>
              <a:rPr lang="zh-CN" altLang="en-US" sz="1200" dirty="0">
                <a:solidFill>
                  <a:srgbClr val="000000"/>
                </a:solidFill>
              </a:rPr>
              <a:t> </a:t>
            </a:r>
            <a:r>
              <a:rPr lang="en-US" altLang="zh-CN" sz="1200" dirty="0">
                <a:solidFill>
                  <a:srgbClr val="000000"/>
                </a:solidFill>
              </a:rPr>
              <a:t>state</a:t>
            </a:r>
            <a:r>
              <a:rPr lang="zh-CN" altLang="en-US" sz="1200" dirty="0">
                <a:solidFill>
                  <a:srgbClr val="000000"/>
                </a:solidFill>
              </a:rPr>
              <a:t> </a:t>
            </a:r>
            <a:r>
              <a:rPr lang="en-US" altLang="zh-CN" sz="1200" dirty="0">
                <a:solidFill>
                  <a:srgbClr val="000000"/>
                </a:solidFill>
              </a:rPr>
              <a:t>what</a:t>
            </a:r>
            <a:r>
              <a:rPr lang="zh-CN" altLang="en-US" sz="1200" dirty="0">
                <a:solidFill>
                  <a:srgbClr val="000000"/>
                </a:solidFill>
              </a:rPr>
              <a:t> </a:t>
            </a:r>
            <a:r>
              <a:rPr lang="en-US" altLang="zh-CN" sz="1200" dirty="0">
                <a:solidFill>
                  <a:srgbClr val="000000"/>
                </a:solidFill>
              </a:rPr>
              <a:t>can</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hotels</a:t>
            </a:r>
            <a:r>
              <a:rPr lang="zh-CN" altLang="en-US" sz="1200" dirty="0">
                <a:solidFill>
                  <a:srgbClr val="000000"/>
                </a:solidFill>
              </a:rPr>
              <a:t> </a:t>
            </a:r>
            <a:r>
              <a:rPr lang="en-US" altLang="zh-CN" sz="1200" dirty="0">
                <a:solidFill>
                  <a:srgbClr val="000000"/>
                </a:solidFill>
              </a:rPr>
              <a:t>do</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improve</a:t>
            </a:r>
            <a:r>
              <a:rPr lang="zh-CN" altLang="en-US" sz="1200" dirty="0">
                <a:solidFill>
                  <a:srgbClr val="000000"/>
                </a:solidFill>
              </a:rPr>
              <a:t> </a:t>
            </a:r>
            <a:r>
              <a:rPr lang="en-US" altLang="zh-CN" sz="1200" dirty="0">
                <a:solidFill>
                  <a:srgbClr val="000000"/>
                </a:solidFill>
              </a:rPr>
              <a:t>their</a:t>
            </a:r>
            <a:r>
              <a:rPr lang="zh-CN" altLang="en-US" sz="1200" dirty="0">
                <a:solidFill>
                  <a:srgbClr val="000000"/>
                </a:solidFill>
              </a:rPr>
              <a:t> </a:t>
            </a:r>
            <a:r>
              <a:rPr lang="en-US" altLang="zh-CN" sz="1200" dirty="0">
                <a:solidFill>
                  <a:srgbClr val="000000"/>
                </a:solidFill>
              </a:rPr>
              <a:t>NPS</a:t>
            </a:r>
            <a:r>
              <a:rPr lang="zh-CN" altLang="en-US" sz="1200" dirty="0">
                <a:solidFill>
                  <a:srgbClr val="000000"/>
                </a:solidFill>
              </a:rPr>
              <a:t> </a:t>
            </a:r>
            <a:r>
              <a:rPr lang="en-US" altLang="zh-CN" sz="1200" dirty="0">
                <a:solidFill>
                  <a:srgbClr val="000000"/>
                </a:solidFill>
              </a:rPr>
              <a:t>score.</a:t>
            </a:r>
            <a:r>
              <a:rPr lang="zh-CN" altLang="en-US" sz="1200" dirty="0">
                <a:solidFill>
                  <a:srgbClr val="000000"/>
                </a:solidFill>
              </a:rPr>
              <a:t> </a:t>
            </a:r>
            <a:endParaRPr lang="en-US" altLang="zh-CN" sz="1200" dirty="0">
              <a:solidFill>
                <a:srgbClr val="000000"/>
              </a:solidFill>
            </a:endParaRPr>
          </a:p>
          <a:p>
            <a:endParaRPr lang="en-US" sz="1200" dirty="0">
              <a:solidFill>
                <a:srgbClr val="000000"/>
              </a:solidFill>
            </a:endParaRPr>
          </a:p>
          <a:p>
            <a:r>
              <a:rPr lang="en-US" altLang="zh-CN" dirty="0"/>
              <a:t>Then,</a:t>
            </a:r>
            <a:r>
              <a:rPr lang="zh-CN" altLang="en-US" dirty="0"/>
              <a:t> </a:t>
            </a:r>
            <a:r>
              <a:rPr lang="en-US" altLang="zh-CN" dirty="0"/>
              <a:t>we</a:t>
            </a:r>
            <a:r>
              <a:rPr lang="zh-CN" altLang="en-US" dirty="0"/>
              <a:t> </a:t>
            </a:r>
            <a:r>
              <a:rPr lang="en-US" altLang="zh-CN" dirty="0"/>
              <a:t>selected</a:t>
            </a:r>
            <a:r>
              <a:rPr lang="zh-CN" altLang="en-US" dirty="0"/>
              <a:t> </a:t>
            </a:r>
            <a:r>
              <a:rPr lang="en-US" altLang="zh-CN" dirty="0"/>
              <a:t>several</a:t>
            </a:r>
            <a:r>
              <a:rPr lang="zh-CN" altLang="en-US" dirty="0"/>
              <a:t> </a:t>
            </a:r>
            <a:r>
              <a:rPr lang="en-US" altLang="zh-CN" dirty="0"/>
              <a:t>attributes</a:t>
            </a:r>
            <a:r>
              <a:rPr lang="zh-CN" altLang="en-US" dirty="0"/>
              <a:t> </a:t>
            </a:r>
            <a:r>
              <a:rPr lang="en-US" altLang="zh-CN" dirty="0"/>
              <a:t>that</a:t>
            </a:r>
            <a:r>
              <a:rPr lang="zh-CN" altLang="en-US" dirty="0"/>
              <a:t> </a:t>
            </a:r>
            <a:r>
              <a:rPr lang="en-US" altLang="zh-CN" dirty="0"/>
              <a:t>we</a:t>
            </a:r>
            <a:r>
              <a:rPr lang="zh-CN" altLang="en-US" dirty="0"/>
              <a:t> </a:t>
            </a:r>
            <a:r>
              <a:rPr lang="en-US" altLang="zh-CN" dirty="0"/>
              <a:t>thought</a:t>
            </a:r>
            <a:r>
              <a:rPr lang="zh-CN" altLang="en-US" dirty="0"/>
              <a:t> </a:t>
            </a:r>
            <a:r>
              <a:rPr lang="en-US" altLang="zh-CN" dirty="0"/>
              <a:t>they</a:t>
            </a:r>
            <a:r>
              <a:rPr lang="zh-CN" altLang="en-US" dirty="0"/>
              <a:t> </a:t>
            </a:r>
            <a:r>
              <a:rPr lang="en-US" altLang="zh-CN" dirty="0"/>
              <a:t>may</a:t>
            </a:r>
            <a:r>
              <a:rPr lang="zh-CN" altLang="en-US" dirty="0"/>
              <a:t> </a:t>
            </a:r>
            <a:r>
              <a:rPr lang="en-US" altLang="zh-CN" dirty="0"/>
              <a:t>influence</a:t>
            </a:r>
            <a:r>
              <a:rPr lang="zh-CN" altLang="en-US" dirty="0"/>
              <a:t> </a:t>
            </a:r>
            <a:r>
              <a:rPr lang="en-US" altLang="zh-CN" dirty="0"/>
              <a:t>the</a:t>
            </a:r>
            <a:r>
              <a:rPr lang="zh-CN" altLang="en-US" dirty="0"/>
              <a:t> </a:t>
            </a:r>
            <a:r>
              <a:rPr lang="en-US" altLang="zh-CN" dirty="0"/>
              <a:t>customers</a:t>
            </a:r>
            <a:r>
              <a:rPr lang="zh-CN" altLang="en-US" dirty="0"/>
              <a:t> </a:t>
            </a:r>
            <a:r>
              <a:rPr lang="en-US" altLang="zh-CN" dirty="0"/>
              <a:t>of</a:t>
            </a:r>
            <a:r>
              <a:rPr lang="zh-CN" altLang="en-US" dirty="0"/>
              <a:t> </a:t>
            </a:r>
            <a:r>
              <a:rPr lang="en-US" altLang="zh-CN" dirty="0"/>
              <a:t>becoming</a:t>
            </a:r>
            <a:r>
              <a:rPr lang="zh-CN" altLang="en-US" dirty="0"/>
              <a:t> </a:t>
            </a:r>
            <a:r>
              <a:rPr lang="en-US" altLang="zh-CN" dirty="0"/>
              <a:t>a</a:t>
            </a:r>
            <a:r>
              <a:rPr lang="zh-CN" altLang="en-US" dirty="0"/>
              <a:t> </a:t>
            </a:r>
            <a:r>
              <a:rPr lang="en-US" altLang="zh-CN" dirty="0"/>
              <a:t>promoter</a:t>
            </a:r>
            <a:r>
              <a:rPr lang="zh-CN" altLang="en-US" dirty="0"/>
              <a:t> </a:t>
            </a:r>
            <a:r>
              <a:rPr lang="en-US" altLang="zh-CN" dirty="0"/>
              <a:t>or</a:t>
            </a:r>
            <a:r>
              <a:rPr lang="zh-CN" altLang="en-US" dirty="0"/>
              <a:t> </a:t>
            </a:r>
            <a:r>
              <a:rPr lang="en-US" altLang="zh-CN" dirty="0"/>
              <a:t>detractor.</a:t>
            </a:r>
            <a:r>
              <a:rPr lang="zh-CN" altLang="en-US" dirty="0"/>
              <a:t> </a:t>
            </a:r>
            <a:r>
              <a:rPr lang="en-US" altLang="zh-CN" dirty="0"/>
              <a:t>We</a:t>
            </a:r>
            <a:r>
              <a:rPr lang="zh-CN" altLang="en-US" dirty="0"/>
              <a:t> </a:t>
            </a:r>
            <a:r>
              <a:rPr lang="en-US" altLang="zh-CN" dirty="0"/>
              <a:t>wanted</a:t>
            </a:r>
            <a:r>
              <a:rPr lang="zh-CN" altLang="en-US" dirty="0"/>
              <a:t> </a:t>
            </a:r>
            <a:r>
              <a:rPr lang="en-US" altLang="zh-CN" dirty="0"/>
              <a:t>to</a:t>
            </a:r>
            <a:r>
              <a:rPr lang="zh-CN" altLang="en-US" dirty="0"/>
              <a:t> </a:t>
            </a:r>
            <a:r>
              <a:rPr lang="en-US" altLang="zh-CN" dirty="0"/>
              <a:t>see</a:t>
            </a:r>
            <a:r>
              <a:rPr lang="zh-CN" altLang="en-US" dirty="0"/>
              <a:t> </a:t>
            </a:r>
            <a:r>
              <a:rPr lang="en-US" altLang="zh-CN" dirty="0"/>
              <a:t>which</a:t>
            </a:r>
            <a:r>
              <a:rPr lang="zh-CN" altLang="en-US" dirty="0"/>
              <a:t> </a:t>
            </a:r>
            <a:r>
              <a:rPr lang="en-US" altLang="zh-CN" dirty="0"/>
              <a:t>variable</a:t>
            </a:r>
            <a:r>
              <a:rPr lang="zh-CN" altLang="en-US" dirty="0"/>
              <a:t> </a:t>
            </a:r>
            <a:r>
              <a:rPr lang="en-US" altLang="zh-CN" dirty="0"/>
              <a:t>has</a:t>
            </a:r>
            <a:r>
              <a:rPr lang="zh-CN" altLang="en-US" dirty="0"/>
              <a:t> </a:t>
            </a:r>
            <a:r>
              <a:rPr lang="en-US" altLang="zh-CN" dirty="0"/>
              <a:t>the</a:t>
            </a:r>
            <a:r>
              <a:rPr lang="zh-CN" altLang="en-US" dirty="0"/>
              <a:t> </a:t>
            </a:r>
            <a:r>
              <a:rPr lang="en-US" altLang="zh-CN" dirty="0"/>
              <a:t>strongest</a:t>
            </a:r>
            <a:r>
              <a:rPr lang="zh-CN" altLang="en-US" dirty="0"/>
              <a:t> </a:t>
            </a:r>
            <a:r>
              <a:rPr lang="en-US" altLang="zh-CN" dirty="0"/>
              <a:t>influence</a:t>
            </a:r>
            <a:r>
              <a:rPr lang="zh-CN" altLang="en-US" dirty="0"/>
              <a:t> </a:t>
            </a:r>
            <a:r>
              <a:rPr lang="en-US" altLang="zh-CN" dirty="0"/>
              <a:t>on</a:t>
            </a:r>
            <a:r>
              <a:rPr lang="zh-CN" altLang="en-US" dirty="0"/>
              <a:t> </a:t>
            </a:r>
            <a:r>
              <a:rPr lang="en-US" altLang="zh-CN" dirty="0"/>
              <a:t>making</a:t>
            </a:r>
            <a:r>
              <a:rPr lang="zh-CN" altLang="en-US" dirty="0"/>
              <a:t> </a:t>
            </a:r>
            <a:r>
              <a:rPr lang="en-US" altLang="zh-CN" dirty="0"/>
              <a:t>a</a:t>
            </a:r>
            <a:r>
              <a:rPr lang="zh-CN" altLang="en-US" dirty="0"/>
              <a:t> </a:t>
            </a:r>
            <a:r>
              <a:rPr lang="en-US" altLang="zh-CN" dirty="0"/>
              <a:t>customer</a:t>
            </a:r>
            <a:r>
              <a:rPr lang="zh-CN" altLang="en-US" dirty="0"/>
              <a:t> </a:t>
            </a:r>
            <a:r>
              <a:rPr lang="en-US" altLang="zh-CN" dirty="0"/>
              <a:t>a</a:t>
            </a:r>
            <a:r>
              <a:rPr lang="zh-CN" altLang="en-US" dirty="0"/>
              <a:t> </a:t>
            </a:r>
            <a:r>
              <a:rPr lang="en-US" altLang="zh-CN" dirty="0"/>
              <a:t>promoter</a:t>
            </a:r>
            <a:r>
              <a:rPr lang="zh-CN" altLang="en-US" dirty="0"/>
              <a:t> </a:t>
            </a:r>
            <a:r>
              <a:rPr lang="en-US" altLang="zh-CN" dirty="0"/>
              <a:t>or</a:t>
            </a:r>
            <a:r>
              <a:rPr lang="zh-CN" altLang="en-US" dirty="0"/>
              <a:t> </a:t>
            </a:r>
            <a:r>
              <a:rPr lang="en-US" altLang="zh-CN" dirty="0"/>
              <a:t>a</a:t>
            </a:r>
            <a:r>
              <a:rPr lang="zh-CN" altLang="en-US" dirty="0"/>
              <a:t> </a:t>
            </a:r>
            <a:r>
              <a:rPr lang="en-US" altLang="zh-CN" dirty="0"/>
              <a:t>detractor,</a:t>
            </a:r>
            <a:r>
              <a:rPr lang="zh-CN" altLang="en-US" dirty="0"/>
              <a:t> </a:t>
            </a:r>
            <a:r>
              <a:rPr lang="en-US" altLang="zh-CN" dirty="0"/>
              <a:t>so</a:t>
            </a:r>
            <a:r>
              <a:rPr lang="zh-CN" altLang="en-US" dirty="0"/>
              <a:t> </a:t>
            </a:r>
            <a:r>
              <a:rPr lang="en-US" altLang="zh-CN" dirty="0"/>
              <a:t>the</a:t>
            </a:r>
            <a:r>
              <a:rPr lang="zh-CN" altLang="en-US" dirty="0"/>
              <a:t> </a:t>
            </a:r>
            <a:r>
              <a:rPr lang="en-US" altLang="zh-CN" dirty="0"/>
              <a:t>hotel</a:t>
            </a:r>
            <a:r>
              <a:rPr lang="zh-CN" altLang="en-US" dirty="0"/>
              <a:t> </a:t>
            </a:r>
            <a:r>
              <a:rPr lang="en-US" altLang="zh-CN" dirty="0"/>
              <a:t>can</a:t>
            </a:r>
            <a:r>
              <a:rPr lang="zh-CN" altLang="en-US" dirty="0"/>
              <a:t> </a:t>
            </a:r>
            <a:r>
              <a:rPr lang="en-US" altLang="zh-CN" dirty="0"/>
              <a:t>target</a:t>
            </a:r>
            <a:r>
              <a:rPr lang="zh-CN" altLang="en-US" dirty="0"/>
              <a:t> </a:t>
            </a:r>
            <a:r>
              <a:rPr lang="en-US" altLang="zh-CN" dirty="0"/>
              <a:t>on</a:t>
            </a:r>
            <a:r>
              <a:rPr lang="zh-CN" altLang="en-US" dirty="0"/>
              <a:t> </a:t>
            </a:r>
            <a:r>
              <a:rPr lang="en-US" altLang="zh-CN" dirty="0"/>
              <a:t>this</a:t>
            </a:r>
            <a:r>
              <a:rPr lang="zh-CN" altLang="en-US" dirty="0"/>
              <a:t> </a:t>
            </a:r>
            <a:r>
              <a:rPr lang="en-US" altLang="zh-CN" dirty="0"/>
              <a:t>variable</a:t>
            </a:r>
            <a:r>
              <a:rPr lang="zh-CN" altLang="en-US" dirty="0"/>
              <a:t> </a:t>
            </a:r>
            <a:r>
              <a:rPr lang="en-US" altLang="zh-CN" dirty="0"/>
              <a:t>to</a:t>
            </a:r>
            <a:r>
              <a:rPr lang="zh-CN" altLang="en-US" dirty="0"/>
              <a:t> </a:t>
            </a:r>
            <a:r>
              <a:rPr lang="en-US" altLang="zh-CN" dirty="0"/>
              <a:t>improve</a:t>
            </a:r>
            <a:r>
              <a:rPr lang="zh-CN" altLang="en-US" dirty="0"/>
              <a:t> </a:t>
            </a:r>
            <a:r>
              <a:rPr lang="en-US" altLang="zh-CN" dirty="0"/>
              <a:t>its</a:t>
            </a:r>
            <a:r>
              <a:rPr lang="zh-CN" altLang="en-US" dirty="0"/>
              <a:t> </a:t>
            </a:r>
            <a:r>
              <a:rPr lang="en-US" altLang="zh-CN" dirty="0"/>
              <a:t>NPS.</a:t>
            </a:r>
            <a:r>
              <a:rPr lang="zh-CN" altLang="en-US" dirty="0"/>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6</a:t>
            </a:fld>
            <a:endParaRPr lang="en-US"/>
          </a:p>
        </p:txBody>
      </p:sp>
    </p:spTree>
    <p:extLst>
      <p:ext uri="{BB962C8B-B14F-4D97-AF65-F5344CB8AC3E}">
        <p14:creationId xmlns:p14="http://schemas.microsoft.com/office/powerpoint/2010/main" val="34438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a:t>
            </a:r>
            <a:r>
              <a:rPr lang="zh-CN" altLang="en-US" dirty="0"/>
              <a:t> </a:t>
            </a:r>
            <a:r>
              <a:rPr lang="en-US" altLang="zh-CN" dirty="0"/>
              <a:t>we</a:t>
            </a:r>
            <a:r>
              <a:rPr lang="zh-CN" altLang="en-US" dirty="0"/>
              <a:t> </a:t>
            </a:r>
            <a:r>
              <a:rPr lang="en-US" altLang="zh-CN" dirty="0"/>
              <a:t>have</a:t>
            </a:r>
            <a:r>
              <a:rPr lang="zh-CN" altLang="en-US" dirty="0"/>
              <a:t> </a:t>
            </a:r>
            <a:r>
              <a:rPr lang="en-US" altLang="zh-CN" dirty="0"/>
              <a:t>clear</a:t>
            </a:r>
            <a:r>
              <a:rPr lang="zh-CN" altLang="en-US" dirty="0"/>
              <a:t> </a:t>
            </a:r>
            <a:r>
              <a:rPr lang="en-US" altLang="zh-CN" dirty="0"/>
              <a:t>business</a:t>
            </a:r>
            <a:r>
              <a:rPr lang="zh-CN" altLang="en-US" dirty="0"/>
              <a:t> </a:t>
            </a:r>
            <a:r>
              <a:rPr lang="en-US" altLang="zh-CN" dirty="0"/>
              <a:t>questions</a:t>
            </a:r>
            <a:r>
              <a:rPr lang="zh-CN" altLang="en-US" dirty="0"/>
              <a:t> </a:t>
            </a:r>
            <a:r>
              <a:rPr lang="en-US" altLang="zh-CN" dirty="0"/>
              <a:t>and</a:t>
            </a:r>
            <a:r>
              <a:rPr lang="zh-CN" altLang="en-US" dirty="0"/>
              <a:t> </a:t>
            </a:r>
            <a:r>
              <a:rPr lang="en-US" altLang="zh-CN" dirty="0"/>
              <a:t>before</a:t>
            </a:r>
            <a:r>
              <a:rPr lang="zh-CN" altLang="en-US" dirty="0"/>
              <a:t> </a:t>
            </a:r>
            <a:r>
              <a:rPr lang="en-US" altLang="zh-CN" dirty="0"/>
              <a:t>we</a:t>
            </a:r>
            <a:r>
              <a:rPr lang="zh-CN" altLang="en-US" dirty="0"/>
              <a:t> </a:t>
            </a:r>
            <a:r>
              <a:rPr lang="en-US" altLang="zh-CN" dirty="0"/>
              <a:t>start</a:t>
            </a:r>
            <a:r>
              <a:rPr lang="zh-CN" altLang="en-US" dirty="0"/>
              <a:t> </a:t>
            </a:r>
            <a:r>
              <a:rPr lang="en-US" altLang="zh-CN" dirty="0"/>
              <a:t>the</a:t>
            </a:r>
            <a:r>
              <a:rPr lang="zh-CN" altLang="en-US" dirty="0"/>
              <a:t> </a:t>
            </a:r>
            <a:r>
              <a:rPr lang="en-US" altLang="zh-CN" dirty="0"/>
              <a:t>data</a:t>
            </a:r>
            <a:r>
              <a:rPr lang="zh-CN" altLang="en-US" dirty="0"/>
              <a:t> </a:t>
            </a:r>
            <a:r>
              <a:rPr lang="en-US" altLang="zh-CN" dirty="0"/>
              <a:t>analysis,</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clean</a:t>
            </a:r>
            <a:r>
              <a:rPr lang="zh-CN" altLang="en-US" dirty="0"/>
              <a:t> </a:t>
            </a:r>
            <a:r>
              <a:rPr lang="en-US" altLang="zh-CN" dirty="0"/>
              <a:t>the</a:t>
            </a:r>
            <a:r>
              <a:rPr lang="zh-CN" altLang="en-US" dirty="0"/>
              <a:t> </a:t>
            </a:r>
            <a:r>
              <a:rPr lang="en-US" altLang="zh-CN" dirty="0"/>
              <a:t>data.</a:t>
            </a:r>
            <a:r>
              <a:rPr lang="zh-CN" altLang="en-US" dirty="0"/>
              <a:t> </a:t>
            </a:r>
            <a:r>
              <a:rPr lang="en-US" altLang="zh-CN" dirty="0"/>
              <a:t>The</a:t>
            </a:r>
            <a:r>
              <a:rPr lang="zh-CN" altLang="en-US" dirty="0"/>
              <a:t> </a:t>
            </a:r>
            <a:r>
              <a:rPr lang="en-US" altLang="zh-CN" dirty="0"/>
              <a:t>original</a:t>
            </a:r>
            <a:r>
              <a:rPr lang="zh-CN" altLang="en-US" dirty="0"/>
              <a:t> </a:t>
            </a:r>
            <a:r>
              <a:rPr lang="en-US" altLang="zh-CN" dirty="0"/>
              <a:t>data</a:t>
            </a:r>
            <a:r>
              <a:rPr lang="zh-CN" altLang="en-US" dirty="0"/>
              <a:t> </a:t>
            </a:r>
            <a:r>
              <a:rPr lang="en-US" altLang="zh-CN" dirty="0"/>
              <a:t>consists</a:t>
            </a:r>
            <a:r>
              <a:rPr lang="zh-CN" altLang="en-US" dirty="0"/>
              <a:t> </a:t>
            </a:r>
            <a:r>
              <a:rPr lang="en-US" altLang="zh-CN" dirty="0"/>
              <a:t>of</a:t>
            </a:r>
            <a:r>
              <a:rPr lang="zh-CN" altLang="en-US" dirty="0"/>
              <a:t> </a:t>
            </a:r>
            <a:r>
              <a:rPr lang="en-US" altLang="zh-CN" dirty="0"/>
              <a:t>12</a:t>
            </a:r>
            <a:r>
              <a:rPr lang="zh-CN" altLang="en-US" dirty="0"/>
              <a:t> </a:t>
            </a:r>
            <a:r>
              <a:rPr lang="en-US" altLang="zh-CN" dirty="0"/>
              <a:t>csv</a:t>
            </a:r>
            <a:r>
              <a:rPr lang="zh-CN" altLang="en-US" dirty="0"/>
              <a:t> </a:t>
            </a:r>
            <a:r>
              <a:rPr lang="en-US" altLang="zh-CN" dirty="0"/>
              <a:t>files</a:t>
            </a:r>
            <a:r>
              <a:rPr lang="zh-CN" altLang="en-US" dirty="0"/>
              <a:t> </a:t>
            </a:r>
            <a:r>
              <a:rPr lang="en-US" altLang="zh-CN" dirty="0"/>
              <a:t>storing</a:t>
            </a:r>
            <a:r>
              <a:rPr lang="zh-CN" altLang="en-US" dirty="0"/>
              <a:t> </a:t>
            </a:r>
            <a:r>
              <a:rPr lang="en-US" altLang="zh-CN" dirty="0"/>
              <a:t>the</a:t>
            </a:r>
            <a:r>
              <a:rPr lang="zh-CN" altLang="en-US" dirty="0"/>
              <a:t> </a:t>
            </a:r>
            <a:r>
              <a:rPr lang="en-US" altLang="zh-CN" dirty="0"/>
              <a:t>data</a:t>
            </a:r>
            <a:r>
              <a:rPr lang="zh-CN" altLang="en-US" dirty="0"/>
              <a:t> </a:t>
            </a:r>
            <a:r>
              <a:rPr lang="en-US" altLang="zh-CN" dirty="0"/>
              <a:t>of</a:t>
            </a:r>
            <a:r>
              <a:rPr lang="zh-CN" altLang="en-US" dirty="0"/>
              <a:t> </a:t>
            </a:r>
            <a:r>
              <a:rPr lang="en-US" altLang="zh-CN" dirty="0"/>
              <a:t>each</a:t>
            </a:r>
            <a:r>
              <a:rPr lang="zh-CN" altLang="en-US" dirty="0"/>
              <a:t> </a:t>
            </a:r>
            <a:r>
              <a:rPr lang="en-US" altLang="zh-CN" dirty="0"/>
              <a:t>month</a:t>
            </a:r>
            <a:r>
              <a:rPr lang="zh-CN" altLang="en-US" dirty="0"/>
              <a:t> </a:t>
            </a:r>
            <a:r>
              <a:rPr lang="en-US" altLang="zh-CN" dirty="0"/>
              <a:t>in</a:t>
            </a:r>
            <a:r>
              <a:rPr lang="zh-CN" altLang="en-US" dirty="0"/>
              <a:t> </a:t>
            </a:r>
            <a:r>
              <a:rPr lang="en-US" altLang="zh-CN" dirty="0"/>
              <a:t>the</a:t>
            </a:r>
            <a:r>
              <a:rPr lang="zh-CN" altLang="en-US" dirty="0"/>
              <a:t> </a:t>
            </a:r>
            <a:r>
              <a:rPr lang="en-US" altLang="zh-CN" dirty="0"/>
              <a:t>year</a:t>
            </a:r>
            <a:r>
              <a:rPr lang="zh-CN" altLang="en-US" dirty="0"/>
              <a:t> </a:t>
            </a:r>
            <a:r>
              <a:rPr lang="en-US" altLang="zh-CN" dirty="0"/>
              <a:t>2014.</a:t>
            </a:r>
            <a:r>
              <a:rPr lang="zh-CN" altLang="en-US" dirty="0"/>
              <a:t> </a:t>
            </a:r>
            <a:r>
              <a:rPr lang="en-US" altLang="zh-CN" dirty="0"/>
              <a:t>In</a:t>
            </a:r>
            <a:r>
              <a:rPr lang="zh-CN" altLang="en-US" dirty="0"/>
              <a:t> </a:t>
            </a:r>
            <a:r>
              <a:rPr lang="en-US" altLang="zh-CN" dirty="0"/>
              <a:t>each</a:t>
            </a:r>
            <a:r>
              <a:rPr lang="zh-CN" altLang="en-US" dirty="0"/>
              <a:t> </a:t>
            </a:r>
            <a:r>
              <a:rPr lang="en-US" altLang="zh-CN" dirty="0"/>
              <a:t>csv</a:t>
            </a:r>
            <a:r>
              <a:rPr lang="zh-CN" altLang="en-US" dirty="0"/>
              <a:t> </a:t>
            </a:r>
            <a:r>
              <a:rPr lang="en-US" altLang="zh-CN" dirty="0"/>
              <a:t>file</a:t>
            </a:r>
            <a:r>
              <a:rPr lang="zh-CN" altLang="en-US" dirty="0"/>
              <a:t> </a:t>
            </a:r>
            <a:r>
              <a:rPr lang="en-US" altLang="zh-CN" dirty="0"/>
              <a:t>there</a:t>
            </a:r>
            <a:r>
              <a:rPr lang="zh-CN" altLang="en-US" dirty="0"/>
              <a:t> </a:t>
            </a:r>
            <a:r>
              <a:rPr lang="en-US" altLang="zh-CN" dirty="0"/>
              <a:t>are</a:t>
            </a:r>
            <a:r>
              <a:rPr lang="zh-CN" altLang="en-US" dirty="0"/>
              <a:t> </a:t>
            </a:r>
            <a:r>
              <a:rPr lang="en-US" altLang="zh-CN" dirty="0"/>
              <a:t>more</a:t>
            </a:r>
            <a:r>
              <a:rPr lang="zh-CN" altLang="en-US" dirty="0"/>
              <a:t> </a:t>
            </a:r>
            <a:r>
              <a:rPr lang="en-US" altLang="zh-CN" dirty="0"/>
              <a:t>than</a:t>
            </a:r>
            <a:r>
              <a:rPr lang="zh-CN" altLang="en-US" dirty="0"/>
              <a:t> </a:t>
            </a:r>
            <a:r>
              <a:rPr lang="en-US" altLang="zh-CN" dirty="0"/>
              <a:t>1</a:t>
            </a:r>
            <a:r>
              <a:rPr lang="zh-CN" altLang="en-US" dirty="0"/>
              <a:t> </a:t>
            </a:r>
            <a:r>
              <a:rPr lang="en-US" altLang="zh-CN" dirty="0"/>
              <a:t>million</a:t>
            </a:r>
            <a:r>
              <a:rPr lang="zh-CN" altLang="en-US" dirty="0"/>
              <a:t> </a:t>
            </a:r>
            <a:r>
              <a:rPr lang="en-US" altLang="zh-CN" dirty="0"/>
              <a:t>rows</a:t>
            </a:r>
            <a:r>
              <a:rPr lang="zh-CN" altLang="en-US" dirty="0"/>
              <a:t> </a:t>
            </a:r>
            <a:r>
              <a:rPr lang="en-US" altLang="zh-CN" dirty="0"/>
              <a:t>and</a:t>
            </a:r>
            <a:r>
              <a:rPr lang="zh-CN" altLang="en-US" dirty="0"/>
              <a:t> </a:t>
            </a:r>
            <a:r>
              <a:rPr lang="en-US" altLang="zh-CN" dirty="0"/>
              <a:t>more</a:t>
            </a:r>
            <a:r>
              <a:rPr lang="zh-CN" altLang="en-US" dirty="0"/>
              <a:t> </a:t>
            </a:r>
            <a:r>
              <a:rPr lang="en-US" altLang="zh-CN" dirty="0"/>
              <a:t>than</a:t>
            </a:r>
            <a:r>
              <a:rPr lang="zh-CN" altLang="en-US" dirty="0"/>
              <a:t> </a:t>
            </a:r>
            <a:r>
              <a:rPr lang="en-US" altLang="zh-CN" dirty="0"/>
              <a:t>200</a:t>
            </a:r>
            <a:r>
              <a:rPr lang="zh-CN" altLang="en-US" dirty="0"/>
              <a:t> </a:t>
            </a:r>
            <a:r>
              <a:rPr lang="en-US" altLang="zh-CN" dirty="0"/>
              <a:t>columns,</a:t>
            </a:r>
            <a:r>
              <a:rPr lang="zh-CN" altLang="en-US" dirty="0"/>
              <a:t> </a:t>
            </a:r>
            <a:r>
              <a:rPr lang="en-US" altLang="zh-CN" dirty="0"/>
              <a:t>so</a:t>
            </a:r>
            <a:r>
              <a:rPr lang="zh-CN" altLang="en-US" dirty="0"/>
              <a:t> </a:t>
            </a:r>
            <a:r>
              <a:rPr lang="en-US" altLang="zh-CN" dirty="0"/>
              <a:t>in</a:t>
            </a:r>
            <a:r>
              <a:rPr lang="zh-CN" altLang="en-US" dirty="0"/>
              <a:t> </a:t>
            </a:r>
            <a:r>
              <a:rPr lang="en-US" altLang="zh-CN" dirty="0"/>
              <a:t>total</a:t>
            </a:r>
            <a:r>
              <a:rPr lang="zh-CN" altLang="en-US" dirty="0"/>
              <a:t> </a:t>
            </a:r>
            <a:r>
              <a:rPr lang="en-US" altLang="zh-CN" dirty="0"/>
              <a:t>there</a:t>
            </a:r>
            <a:r>
              <a:rPr lang="zh-CN" altLang="en-US" dirty="0"/>
              <a:t> </a:t>
            </a:r>
            <a:r>
              <a:rPr lang="en-US" altLang="zh-CN" dirty="0"/>
              <a:t>are</a:t>
            </a:r>
            <a:r>
              <a:rPr lang="zh-CN" altLang="en-US" dirty="0"/>
              <a:t> </a:t>
            </a:r>
            <a:r>
              <a:rPr lang="en-US" altLang="zh-CN" dirty="0"/>
              <a:t>around</a:t>
            </a:r>
            <a:r>
              <a:rPr lang="zh-CN" altLang="en-US" dirty="0"/>
              <a:t> </a:t>
            </a:r>
            <a:r>
              <a:rPr lang="en-US" altLang="zh-CN" dirty="0"/>
              <a:t>15</a:t>
            </a:r>
            <a:r>
              <a:rPr lang="zh-CN" altLang="en-US" dirty="0"/>
              <a:t> </a:t>
            </a:r>
            <a:r>
              <a:rPr lang="en-US" altLang="zh-CN" dirty="0"/>
              <a:t>million</a:t>
            </a:r>
            <a:r>
              <a:rPr lang="zh-CN" altLang="en-US" dirty="0"/>
              <a:t> </a:t>
            </a:r>
            <a:r>
              <a:rPr lang="en-US" altLang="zh-CN" dirty="0"/>
              <a:t>rows</a:t>
            </a:r>
            <a:r>
              <a:rPr lang="zh-CN" altLang="en-US" dirty="0"/>
              <a:t> </a:t>
            </a:r>
            <a:r>
              <a:rPr lang="en-US" altLang="zh-CN" dirty="0"/>
              <a:t>and</a:t>
            </a:r>
            <a:r>
              <a:rPr lang="zh-CN" altLang="en-US" dirty="0"/>
              <a:t> </a:t>
            </a:r>
            <a:r>
              <a:rPr lang="en-US" altLang="zh-CN" dirty="0"/>
              <a:t>237</a:t>
            </a:r>
            <a:r>
              <a:rPr lang="zh-CN" altLang="en-US" dirty="0"/>
              <a:t> </a:t>
            </a:r>
            <a:r>
              <a:rPr lang="en-US" altLang="zh-CN" dirty="0"/>
              <a:t>columns.</a:t>
            </a:r>
            <a:r>
              <a:rPr lang="zh-CN" altLang="en-US" dirty="0"/>
              <a:t> </a:t>
            </a:r>
            <a:r>
              <a:rPr lang="en-US" altLang="zh-CN" dirty="0"/>
              <a:t>As</a:t>
            </a:r>
            <a:r>
              <a:rPr lang="zh-CN" altLang="en-US" dirty="0"/>
              <a:t> </a:t>
            </a:r>
            <a:r>
              <a:rPr lang="en-US" altLang="zh-CN" dirty="0"/>
              <a:t>I</a:t>
            </a:r>
            <a:r>
              <a:rPr lang="zh-CN" altLang="en-US" dirty="0"/>
              <a:t> </a:t>
            </a:r>
            <a:r>
              <a:rPr lang="en-US" altLang="zh-CN" dirty="0"/>
              <a:t>have</a:t>
            </a:r>
            <a:r>
              <a:rPr lang="zh-CN" altLang="en-US" dirty="0"/>
              <a:t> </a:t>
            </a:r>
            <a:r>
              <a:rPr lang="en-US" altLang="zh-CN" dirty="0"/>
              <a:t>mentioned</a:t>
            </a:r>
            <a:r>
              <a:rPr lang="zh-CN" altLang="en-US" dirty="0"/>
              <a:t> </a:t>
            </a:r>
            <a:r>
              <a:rPr lang="en-US" altLang="zh-CN" dirty="0"/>
              <a:t>in</a:t>
            </a:r>
            <a:r>
              <a:rPr lang="zh-CN" altLang="en-US" dirty="0"/>
              <a:t> </a:t>
            </a:r>
            <a:r>
              <a:rPr lang="en-US" altLang="zh-CN" dirty="0"/>
              <a:t>last</a:t>
            </a:r>
            <a:r>
              <a:rPr lang="zh-CN" altLang="en-US" dirty="0"/>
              <a:t> </a:t>
            </a:r>
            <a:r>
              <a:rPr lang="en-US" altLang="zh-CN" dirty="0"/>
              <a:t>part,</a:t>
            </a:r>
            <a:r>
              <a:rPr lang="zh-CN" altLang="en-US" dirty="0"/>
              <a:t> </a:t>
            </a:r>
            <a:r>
              <a:rPr lang="en-US" altLang="zh-CN" dirty="0"/>
              <a:t>we</a:t>
            </a:r>
            <a:r>
              <a:rPr lang="zh-CN" altLang="en-US" dirty="0"/>
              <a:t> </a:t>
            </a:r>
            <a:r>
              <a:rPr lang="en-US" altLang="zh-CN" dirty="0"/>
              <a:t>first</a:t>
            </a:r>
            <a:r>
              <a:rPr lang="zh-CN" altLang="en-US" dirty="0"/>
              <a:t> </a:t>
            </a:r>
            <a:r>
              <a:rPr lang="en-US" altLang="zh-CN" dirty="0"/>
              <a:t>targeted</a:t>
            </a:r>
            <a:r>
              <a:rPr lang="zh-CN" altLang="en-US" dirty="0"/>
              <a:t> </a:t>
            </a:r>
            <a:r>
              <a:rPr lang="en-US" altLang="zh-CN" dirty="0"/>
              <a:t>to</a:t>
            </a:r>
            <a:r>
              <a:rPr lang="zh-CN" altLang="en-US" dirty="0"/>
              <a:t> </a:t>
            </a:r>
            <a:r>
              <a:rPr lang="en-US" altLang="zh-CN" dirty="0"/>
              <a:t>the</a:t>
            </a:r>
            <a:r>
              <a:rPr lang="zh-CN" altLang="en-US" dirty="0"/>
              <a:t> </a:t>
            </a:r>
            <a:r>
              <a:rPr lang="en-US" altLang="zh-CN" dirty="0"/>
              <a:t>business</a:t>
            </a:r>
            <a:r>
              <a:rPr lang="zh-CN" altLang="en-US" dirty="0"/>
              <a:t> </a:t>
            </a:r>
            <a:r>
              <a:rPr lang="en-US" altLang="zh-CN" dirty="0"/>
              <a:t>hotel</a:t>
            </a:r>
            <a:r>
              <a:rPr lang="zh-CN" altLang="en-US" dirty="0"/>
              <a:t> </a:t>
            </a:r>
            <a:r>
              <a:rPr lang="en-US" altLang="zh-CN" dirty="0"/>
              <a:t>in</a:t>
            </a:r>
            <a:r>
              <a:rPr lang="zh-CN" altLang="en-US" dirty="0"/>
              <a:t> </a:t>
            </a:r>
            <a:r>
              <a:rPr lang="en-US" altLang="zh-CN" dirty="0"/>
              <a:t>urban</a:t>
            </a:r>
            <a:r>
              <a:rPr lang="zh-CN" altLang="en-US" dirty="0"/>
              <a:t> </a:t>
            </a:r>
            <a:r>
              <a:rPr lang="en-US" altLang="zh-CN" dirty="0"/>
              <a:t>area</a:t>
            </a:r>
            <a:r>
              <a:rPr lang="zh-CN" altLang="en-US" dirty="0"/>
              <a:t> </a:t>
            </a:r>
            <a:r>
              <a:rPr lang="en-US" altLang="zh-CN" dirty="0"/>
              <a:t>in</a:t>
            </a:r>
            <a:r>
              <a:rPr lang="zh-CN" altLang="en-US" dirty="0"/>
              <a:t> </a:t>
            </a:r>
            <a:r>
              <a:rPr lang="en-US" altLang="zh-CN" dirty="0"/>
              <a:t>California,</a:t>
            </a:r>
            <a:r>
              <a:rPr lang="zh-CN" altLang="en-US" dirty="0"/>
              <a:t> </a:t>
            </a:r>
            <a:r>
              <a:rPr lang="en-US" altLang="zh-CN" dirty="0"/>
              <a:t>because</a:t>
            </a:r>
            <a:r>
              <a:rPr lang="zh-CN" altLang="en-US" dirty="0"/>
              <a:t> </a:t>
            </a:r>
            <a:r>
              <a:rPr lang="en-US" altLang="zh-CN" dirty="0"/>
              <a:t>this</a:t>
            </a:r>
            <a:r>
              <a:rPr lang="zh-CN" altLang="en-US" dirty="0"/>
              <a:t> </a:t>
            </a:r>
            <a:r>
              <a:rPr lang="en-US" altLang="zh-CN" dirty="0"/>
              <a:t>specific</a:t>
            </a:r>
            <a:r>
              <a:rPr lang="zh-CN" altLang="en-US" dirty="0"/>
              <a:t> </a:t>
            </a:r>
            <a:r>
              <a:rPr lang="en-US" altLang="zh-CN" dirty="0"/>
              <a:t>type</a:t>
            </a:r>
            <a:r>
              <a:rPr lang="zh-CN" altLang="en-US" dirty="0"/>
              <a:t> </a:t>
            </a:r>
            <a:r>
              <a:rPr lang="en-US" altLang="zh-CN" dirty="0"/>
              <a:t>of</a:t>
            </a:r>
            <a:r>
              <a:rPr lang="zh-CN" altLang="en-US" dirty="0"/>
              <a:t> </a:t>
            </a:r>
            <a:r>
              <a:rPr lang="en-US" altLang="zh-CN" dirty="0"/>
              <a:t>hotel</a:t>
            </a:r>
            <a:r>
              <a:rPr lang="zh-CN" altLang="en-US" dirty="0"/>
              <a:t> </a:t>
            </a:r>
            <a:r>
              <a:rPr lang="en-US" altLang="zh-CN" dirty="0"/>
              <a:t>has</a:t>
            </a:r>
            <a:r>
              <a:rPr lang="zh-CN" altLang="en-US" dirty="0"/>
              <a:t> </a:t>
            </a:r>
            <a:r>
              <a:rPr lang="en-US" altLang="zh-CN" dirty="0"/>
              <a:t>the</a:t>
            </a:r>
            <a:r>
              <a:rPr lang="zh-CN" altLang="en-US" dirty="0"/>
              <a:t> </a:t>
            </a:r>
            <a:r>
              <a:rPr lang="en-US" altLang="zh-CN" dirty="0"/>
              <a:t>largest</a:t>
            </a:r>
            <a:r>
              <a:rPr lang="zh-CN" altLang="en-US" dirty="0"/>
              <a:t> </a:t>
            </a:r>
            <a:r>
              <a:rPr lang="en-US" altLang="zh-CN" dirty="0"/>
              <a:t>amount</a:t>
            </a:r>
            <a:r>
              <a:rPr lang="zh-CN" altLang="en-US" dirty="0"/>
              <a:t> </a:t>
            </a:r>
            <a:r>
              <a:rPr lang="en-US" altLang="zh-CN" dirty="0"/>
              <a:t>of</a:t>
            </a:r>
            <a:r>
              <a:rPr lang="zh-CN" altLang="en-US" dirty="0"/>
              <a:t> </a:t>
            </a:r>
            <a:r>
              <a:rPr lang="en-US" altLang="zh-CN" dirty="0"/>
              <a:t>data.</a:t>
            </a:r>
            <a:r>
              <a:rPr lang="zh-CN" altLang="en-US" dirty="0"/>
              <a:t> </a:t>
            </a:r>
            <a:r>
              <a:rPr lang="en-US" altLang="zh-CN" dirty="0"/>
              <a:t>We</a:t>
            </a:r>
            <a:r>
              <a:rPr lang="zh-CN" altLang="en-US" dirty="0"/>
              <a:t> </a:t>
            </a:r>
            <a:r>
              <a:rPr lang="en-US" altLang="zh-CN" dirty="0"/>
              <a:t>also</a:t>
            </a:r>
            <a:r>
              <a:rPr lang="zh-CN" altLang="en-US" dirty="0"/>
              <a:t> </a:t>
            </a:r>
            <a:r>
              <a:rPr lang="en-US" altLang="zh-CN" dirty="0"/>
              <a:t>removed</a:t>
            </a:r>
            <a:r>
              <a:rPr lang="zh-CN" altLang="en-US" dirty="0"/>
              <a:t> </a:t>
            </a:r>
            <a:r>
              <a:rPr lang="en-US" altLang="zh-CN" dirty="0"/>
              <a:t>irrelevant</a:t>
            </a:r>
            <a:r>
              <a:rPr lang="zh-CN" altLang="en-US" dirty="0"/>
              <a:t> </a:t>
            </a:r>
            <a:r>
              <a:rPr lang="en-US" altLang="zh-CN" dirty="0"/>
              <a:t>columns</a:t>
            </a:r>
            <a:r>
              <a:rPr lang="zh-CN" altLang="en-US" dirty="0"/>
              <a:t> </a:t>
            </a:r>
            <a:r>
              <a:rPr lang="en-US" altLang="zh-CN" dirty="0"/>
              <a:t>and</a:t>
            </a:r>
            <a:r>
              <a:rPr lang="zh-CN" altLang="en-US" dirty="0"/>
              <a:t> </a:t>
            </a:r>
            <a:r>
              <a:rPr lang="en-US" altLang="zh-CN" dirty="0"/>
              <a:t>NA,</a:t>
            </a:r>
            <a:r>
              <a:rPr lang="zh-CN" altLang="en-US" dirty="0"/>
              <a:t> </a:t>
            </a:r>
            <a:r>
              <a:rPr lang="en-US" altLang="zh-CN" dirty="0"/>
              <a:t>and</a:t>
            </a:r>
            <a:r>
              <a:rPr lang="zh-CN" altLang="en-US" dirty="0"/>
              <a:t> </a:t>
            </a:r>
            <a:r>
              <a:rPr lang="en-US" altLang="zh-CN" dirty="0"/>
              <a:t>finally</a:t>
            </a:r>
            <a:r>
              <a:rPr lang="zh-CN" altLang="en-US" dirty="0"/>
              <a:t> </a:t>
            </a:r>
            <a:r>
              <a:rPr lang="en-US" altLang="zh-CN" dirty="0"/>
              <a:t>our</a:t>
            </a:r>
            <a:r>
              <a:rPr lang="zh-CN" altLang="en-US" dirty="0"/>
              <a:t> </a:t>
            </a:r>
            <a:r>
              <a:rPr lang="en-US" altLang="zh-CN" dirty="0"/>
              <a:t>cleaned</a:t>
            </a:r>
            <a:r>
              <a:rPr lang="zh-CN" altLang="en-US" dirty="0"/>
              <a:t> </a:t>
            </a:r>
            <a:r>
              <a:rPr lang="en-US" altLang="zh-CN" dirty="0"/>
              <a:t>data</a:t>
            </a:r>
            <a:r>
              <a:rPr lang="zh-CN" altLang="en-US" dirty="0"/>
              <a:t> </a:t>
            </a:r>
            <a:r>
              <a:rPr lang="en-US" altLang="zh-CN" dirty="0"/>
              <a:t>has</a:t>
            </a:r>
            <a:r>
              <a:rPr lang="zh-CN" altLang="en-US" dirty="0"/>
              <a:t> </a:t>
            </a:r>
            <a:r>
              <a:rPr lang="en-US" altLang="zh-CN" dirty="0"/>
              <a:t>110</a:t>
            </a:r>
            <a:r>
              <a:rPr lang="zh-CN" altLang="en-US" dirty="0"/>
              <a:t> </a:t>
            </a:r>
            <a:r>
              <a:rPr lang="en-US" altLang="zh-CN" dirty="0"/>
              <a:t>thousand</a:t>
            </a:r>
            <a:r>
              <a:rPr lang="zh-CN" altLang="en-US" dirty="0"/>
              <a:t> </a:t>
            </a:r>
            <a:r>
              <a:rPr lang="en-US" altLang="zh-CN" dirty="0"/>
              <a:t>rows</a:t>
            </a:r>
            <a:r>
              <a:rPr lang="zh-CN" altLang="en-US" dirty="0"/>
              <a:t> </a:t>
            </a:r>
            <a:r>
              <a:rPr lang="en-US" altLang="zh-CN" dirty="0"/>
              <a:t>and</a:t>
            </a:r>
            <a:r>
              <a:rPr lang="zh-CN" altLang="en-US" dirty="0"/>
              <a:t> </a:t>
            </a:r>
            <a:r>
              <a:rPr lang="en-US" altLang="zh-CN" dirty="0"/>
              <a:t>13</a:t>
            </a:r>
            <a:r>
              <a:rPr lang="zh-CN" altLang="en-US" dirty="0"/>
              <a:t> </a:t>
            </a:r>
            <a:r>
              <a:rPr lang="en-US" altLang="zh-CN" dirty="0"/>
              <a:t>columns.</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7</a:t>
            </a:fld>
            <a:endParaRPr lang="en-US"/>
          </a:p>
        </p:txBody>
      </p:sp>
    </p:spTree>
    <p:extLst>
      <p:ext uri="{BB962C8B-B14F-4D97-AF65-F5344CB8AC3E}">
        <p14:creationId xmlns:p14="http://schemas.microsoft.com/office/powerpoint/2010/main" val="265629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data</a:t>
            </a:r>
            <a:r>
              <a:rPr lang="zh-CN" altLang="en-US" dirty="0"/>
              <a:t> </a:t>
            </a:r>
            <a:r>
              <a:rPr lang="en-US" altLang="zh-CN" dirty="0"/>
              <a:t>analysis</a:t>
            </a:r>
            <a:r>
              <a:rPr lang="zh-CN" altLang="en-US" dirty="0"/>
              <a:t> </a:t>
            </a:r>
            <a:r>
              <a:rPr lang="en-US" altLang="zh-CN" dirty="0"/>
              <a:t>focused</a:t>
            </a:r>
            <a:r>
              <a:rPr lang="zh-CN" altLang="en-US" dirty="0"/>
              <a:t> </a:t>
            </a:r>
            <a:r>
              <a:rPr lang="en-US" altLang="zh-CN" dirty="0"/>
              <a:t>on</a:t>
            </a:r>
            <a:r>
              <a:rPr lang="zh-CN" altLang="en-US" dirty="0"/>
              <a:t> </a:t>
            </a:r>
            <a:r>
              <a:rPr lang="en-US" altLang="zh-CN" dirty="0"/>
              <a:t>looking</a:t>
            </a:r>
            <a:r>
              <a:rPr lang="zh-CN" altLang="en-US" dirty="0"/>
              <a:t> </a:t>
            </a:r>
            <a:r>
              <a:rPr lang="en-US" altLang="zh-CN" dirty="0"/>
              <a:t>for</a:t>
            </a:r>
            <a:r>
              <a:rPr lang="zh-CN" altLang="en-US" dirty="0"/>
              <a:t> </a:t>
            </a:r>
            <a:r>
              <a:rPr lang="en-US" altLang="zh-CN" dirty="0"/>
              <a:t>the</a:t>
            </a:r>
            <a:r>
              <a:rPr lang="zh-CN" altLang="en-US" dirty="0"/>
              <a:t> </a:t>
            </a:r>
            <a:r>
              <a:rPr lang="en-US" altLang="zh-CN" dirty="0"/>
              <a:t>attributes</a:t>
            </a:r>
            <a:r>
              <a:rPr lang="zh-CN" altLang="en-US" dirty="0"/>
              <a:t> </a:t>
            </a:r>
            <a:r>
              <a:rPr lang="en-US" altLang="zh-CN" dirty="0"/>
              <a:t>which</a:t>
            </a:r>
            <a:r>
              <a:rPr lang="zh-CN" altLang="en-US" dirty="0"/>
              <a:t> </a:t>
            </a:r>
            <a:r>
              <a:rPr lang="en-US" altLang="zh-CN" dirty="0"/>
              <a:t>contribute</a:t>
            </a:r>
            <a:r>
              <a:rPr lang="zh-CN" altLang="en-US" dirty="0"/>
              <a:t> </a:t>
            </a:r>
            <a:r>
              <a:rPr lang="en-US" altLang="zh-CN" dirty="0"/>
              <a:t>the</a:t>
            </a:r>
            <a:r>
              <a:rPr lang="zh-CN" altLang="en-US" dirty="0"/>
              <a:t> </a:t>
            </a:r>
            <a:r>
              <a:rPr lang="en-US" altLang="zh-CN" dirty="0"/>
              <a:t>most</a:t>
            </a:r>
            <a:r>
              <a:rPr lang="zh-CN" altLang="en-US" dirty="0"/>
              <a:t> </a:t>
            </a:r>
            <a:r>
              <a:rPr lang="en-US" altLang="zh-CN" dirty="0"/>
              <a:t>to</a:t>
            </a:r>
            <a:r>
              <a:rPr lang="zh-CN" altLang="en-US" dirty="0"/>
              <a:t> </a:t>
            </a:r>
            <a:r>
              <a:rPr lang="en-US" altLang="zh-CN" dirty="0"/>
              <a:t>influence</a:t>
            </a:r>
            <a:r>
              <a:rPr lang="zh-CN" altLang="en-US" dirty="0"/>
              <a:t> </a:t>
            </a:r>
            <a:r>
              <a:rPr lang="en-US" altLang="zh-CN" dirty="0"/>
              <a:t>a</a:t>
            </a:r>
            <a:r>
              <a:rPr lang="zh-CN" altLang="en-US" dirty="0"/>
              <a:t> </a:t>
            </a:r>
            <a:r>
              <a:rPr lang="en-US" altLang="zh-CN" dirty="0"/>
              <a:t>customer</a:t>
            </a:r>
            <a:r>
              <a:rPr lang="zh-CN" altLang="en-US" dirty="0"/>
              <a:t> </a:t>
            </a:r>
            <a:r>
              <a:rPr lang="en-US" altLang="zh-CN" dirty="0"/>
              <a:t>to</a:t>
            </a:r>
            <a:r>
              <a:rPr lang="zh-CN" altLang="en-US" dirty="0"/>
              <a:t> </a:t>
            </a:r>
            <a:r>
              <a:rPr lang="en-US" altLang="zh-CN" dirty="0"/>
              <a:t>become</a:t>
            </a:r>
            <a:r>
              <a:rPr lang="zh-CN" altLang="en-US" dirty="0"/>
              <a:t> </a:t>
            </a:r>
            <a:r>
              <a:rPr lang="en-US" altLang="zh-CN" dirty="0"/>
              <a:t>a</a:t>
            </a:r>
            <a:r>
              <a:rPr lang="zh-CN" altLang="en-US" dirty="0"/>
              <a:t> </a:t>
            </a:r>
            <a:r>
              <a:rPr lang="en-US" altLang="zh-CN" dirty="0"/>
              <a:t>promoter.</a:t>
            </a:r>
            <a:r>
              <a:rPr lang="zh-CN" altLang="en-US" dirty="0"/>
              <a:t> </a:t>
            </a:r>
            <a:r>
              <a:rPr lang="en-US" altLang="zh-CN" dirty="0"/>
              <a:t>We</a:t>
            </a:r>
            <a:r>
              <a:rPr lang="zh-CN" altLang="en-US" dirty="0"/>
              <a:t> </a:t>
            </a:r>
            <a:r>
              <a:rPr lang="en-US" altLang="zh-CN" dirty="0"/>
              <a:t>built</a:t>
            </a:r>
            <a:r>
              <a:rPr lang="zh-CN" altLang="en-US" dirty="0"/>
              <a:t> </a:t>
            </a:r>
            <a:r>
              <a:rPr lang="en-US" altLang="zh-CN" dirty="0" err="1"/>
              <a:t>probit</a:t>
            </a:r>
            <a:r>
              <a:rPr lang="zh-CN" altLang="en-US" dirty="0"/>
              <a:t> </a:t>
            </a:r>
            <a:r>
              <a:rPr lang="en-US" altLang="zh-CN" dirty="0"/>
              <a:t>model</a:t>
            </a:r>
            <a:r>
              <a:rPr lang="zh-CN" altLang="en-US" dirty="0"/>
              <a:t> </a:t>
            </a:r>
            <a:r>
              <a:rPr lang="en-US" altLang="zh-CN" dirty="0"/>
              <a:t>which</a:t>
            </a:r>
            <a:r>
              <a:rPr lang="zh-CN" altLang="en-US" dirty="0"/>
              <a:t> </a:t>
            </a:r>
            <a:r>
              <a:rPr lang="en-US" altLang="zh-CN" dirty="0"/>
              <a:t>is</a:t>
            </a:r>
            <a:r>
              <a:rPr lang="zh-CN" altLang="en-US" dirty="0"/>
              <a:t> </a:t>
            </a:r>
            <a:r>
              <a:rPr lang="en-US" altLang="zh-CN" dirty="0"/>
              <a:t>similar</a:t>
            </a:r>
            <a:r>
              <a:rPr lang="zh-CN" altLang="en-US" dirty="0"/>
              <a:t> </a:t>
            </a:r>
            <a:r>
              <a:rPr lang="en-US" altLang="zh-CN" dirty="0"/>
              <a:t>to</a:t>
            </a:r>
            <a:r>
              <a:rPr lang="zh-CN" altLang="en-US" dirty="0"/>
              <a:t> </a:t>
            </a:r>
            <a:r>
              <a:rPr lang="en-US" altLang="zh-CN" dirty="0"/>
              <a:t>logit</a:t>
            </a:r>
            <a:r>
              <a:rPr lang="zh-CN" altLang="en-US" dirty="0"/>
              <a:t> </a:t>
            </a:r>
            <a:r>
              <a:rPr lang="en-US" altLang="zh-CN" dirty="0"/>
              <a:t>model</a:t>
            </a:r>
            <a:r>
              <a:rPr lang="zh-CN" altLang="en-US" dirty="0"/>
              <a:t> </a:t>
            </a:r>
            <a:r>
              <a:rPr lang="en-US" altLang="zh-CN" dirty="0"/>
              <a:t>which</a:t>
            </a:r>
            <a:r>
              <a:rPr lang="zh-CN" altLang="en-US" dirty="0"/>
              <a:t> </a:t>
            </a:r>
            <a:r>
              <a:rPr lang="en-US" altLang="zh-CN" dirty="0"/>
              <a:t>predicts</a:t>
            </a:r>
            <a:r>
              <a:rPr lang="zh-CN" altLang="en-US" dirty="0"/>
              <a:t> </a:t>
            </a:r>
            <a:r>
              <a:rPr lang="en-US" altLang="zh-CN" dirty="0"/>
              <a:t>dummy</a:t>
            </a:r>
            <a:r>
              <a:rPr lang="zh-CN" altLang="en-US" dirty="0"/>
              <a:t> </a:t>
            </a:r>
            <a:r>
              <a:rPr lang="en-US" altLang="zh-CN" dirty="0"/>
              <a:t>dependent</a:t>
            </a:r>
            <a:r>
              <a:rPr lang="zh-CN" altLang="en-US" dirty="0"/>
              <a:t> </a:t>
            </a:r>
            <a:r>
              <a:rPr lang="en-US" altLang="zh-CN" dirty="0"/>
              <a:t>variable.</a:t>
            </a:r>
            <a:r>
              <a:rPr lang="zh-CN" altLang="en-US" dirty="0"/>
              <a:t> </a:t>
            </a:r>
            <a:r>
              <a:rPr lang="en-US" altLang="zh-CN" dirty="0"/>
              <a:t>We</a:t>
            </a:r>
            <a:r>
              <a:rPr lang="zh-CN" altLang="en-US" dirty="0"/>
              <a:t> </a:t>
            </a:r>
            <a:r>
              <a:rPr lang="en-US" altLang="zh-CN" dirty="0"/>
              <a:t>also</a:t>
            </a:r>
            <a:r>
              <a:rPr lang="zh-CN" altLang="en-US" dirty="0"/>
              <a:t> </a:t>
            </a:r>
            <a:r>
              <a:rPr lang="en-US" altLang="zh-CN" dirty="0"/>
              <a:t>built</a:t>
            </a:r>
            <a:r>
              <a:rPr lang="zh-CN" altLang="en-US" dirty="0"/>
              <a:t> </a:t>
            </a:r>
            <a:r>
              <a:rPr lang="en-US" altLang="zh-CN" dirty="0"/>
              <a:t>the</a:t>
            </a:r>
            <a:r>
              <a:rPr lang="zh-CN" altLang="en-US" dirty="0"/>
              <a:t> </a:t>
            </a:r>
            <a:r>
              <a:rPr lang="en-US" altLang="zh-CN" dirty="0"/>
              <a:t>linear</a:t>
            </a:r>
            <a:r>
              <a:rPr lang="zh-CN" altLang="en-US" dirty="0"/>
              <a:t> </a:t>
            </a:r>
            <a:r>
              <a:rPr lang="en-US" altLang="zh-CN" dirty="0"/>
              <a:t>model</a:t>
            </a:r>
            <a:r>
              <a:rPr lang="zh-CN" altLang="en-US" dirty="0"/>
              <a:t> </a:t>
            </a:r>
            <a:r>
              <a:rPr lang="en-US" altLang="zh-CN" dirty="0"/>
              <a:t>to</a:t>
            </a:r>
            <a:r>
              <a:rPr lang="zh-CN" altLang="en-US" dirty="0"/>
              <a:t> </a:t>
            </a:r>
            <a:r>
              <a:rPr lang="en-US" altLang="zh-CN" dirty="0"/>
              <a:t>predict</a:t>
            </a:r>
            <a:r>
              <a:rPr lang="zh-CN" altLang="en-US" dirty="0"/>
              <a:t> </a:t>
            </a:r>
            <a:r>
              <a:rPr lang="en-US" altLang="zh-CN" dirty="0"/>
              <a:t>the</a:t>
            </a:r>
            <a:r>
              <a:rPr lang="zh-CN" altLang="en-US" dirty="0"/>
              <a:t> </a:t>
            </a:r>
            <a:r>
              <a:rPr lang="en-US" altLang="zh-CN" dirty="0"/>
              <a:t>likelihood</a:t>
            </a:r>
            <a:r>
              <a:rPr lang="zh-CN" altLang="en-US" dirty="0"/>
              <a:t> </a:t>
            </a:r>
            <a:r>
              <a:rPr lang="en-US" altLang="zh-CN" dirty="0"/>
              <a:t>to</a:t>
            </a:r>
            <a:r>
              <a:rPr lang="zh-CN" altLang="en-US" dirty="0"/>
              <a:t> </a:t>
            </a:r>
            <a:r>
              <a:rPr lang="en-US" altLang="zh-CN" dirty="0"/>
              <a:t>recommend</a:t>
            </a:r>
            <a:r>
              <a:rPr lang="zh-CN" altLang="en-US" dirty="0"/>
              <a:t> </a:t>
            </a:r>
            <a:r>
              <a:rPr lang="en-US" altLang="zh-CN" dirty="0"/>
              <a:t>score</a:t>
            </a:r>
            <a:r>
              <a:rPr lang="zh-CN" altLang="en-US" dirty="0"/>
              <a:t> </a:t>
            </a:r>
            <a:r>
              <a:rPr lang="en-US" altLang="zh-CN" dirty="0"/>
              <a:t>with</a:t>
            </a:r>
            <a:r>
              <a:rPr lang="zh-CN" altLang="en-US" dirty="0"/>
              <a:t> </a:t>
            </a:r>
            <a:r>
              <a:rPr lang="en-US" altLang="zh-CN" dirty="0"/>
              <a:t>the</a:t>
            </a:r>
            <a:r>
              <a:rPr lang="zh-CN" altLang="en-US" dirty="0"/>
              <a:t> </a:t>
            </a:r>
            <a:r>
              <a:rPr lang="en-US" altLang="zh-CN" dirty="0"/>
              <a:t>variables</a:t>
            </a:r>
            <a:r>
              <a:rPr lang="zh-CN" altLang="en-US" dirty="0"/>
              <a:t> </a:t>
            </a:r>
            <a:r>
              <a:rPr lang="en-US" altLang="zh-CN" dirty="0"/>
              <a:t>we</a:t>
            </a:r>
            <a:r>
              <a:rPr lang="zh-CN" altLang="en-US" dirty="0"/>
              <a:t> </a:t>
            </a:r>
            <a:r>
              <a:rPr lang="en-US" altLang="zh-CN" dirty="0"/>
              <a:t>selected</a:t>
            </a:r>
            <a:r>
              <a:rPr lang="e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association</a:t>
            </a:r>
            <a:r>
              <a:rPr lang="zh-CN" altLang="en-US" dirty="0"/>
              <a:t> </a:t>
            </a:r>
            <a:r>
              <a:rPr lang="en-US" altLang="zh-CN" dirty="0"/>
              <a:t>rules</a:t>
            </a:r>
            <a:r>
              <a:rPr lang="zh-CN" altLang="en-US" dirty="0"/>
              <a:t> </a:t>
            </a:r>
            <a:r>
              <a:rPr lang="en-US" altLang="zh-CN" dirty="0"/>
              <a:t>model,</a:t>
            </a:r>
            <a:r>
              <a:rPr lang="zh-CN" altLang="en-US" dirty="0"/>
              <a:t> </a:t>
            </a:r>
            <a:r>
              <a:rPr lang="en" dirty="0"/>
              <a:t>we tried to find the association between the </a:t>
            </a:r>
            <a:r>
              <a:rPr lang="en-US" altLang="zh-CN" dirty="0"/>
              <a:t>variables</a:t>
            </a:r>
            <a:r>
              <a:rPr lang="zh-CN" altLang="en-US" dirty="0"/>
              <a:t> </a:t>
            </a:r>
            <a:r>
              <a:rPr lang="en" dirty="0"/>
              <a:t>and the different </a:t>
            </a:r>
            <a:r>
              <a:rPr lang="en-US" altLang="zh-CN" dirty="0"/>
              <a:t>customer</a:t>
            </a:r>
            <a:r>
              <a:rPr lang="en" dirty="0"/>
              <a:t> type</a:t>
            </a:r>
            <a:r>
              <a:rPr lang="en-US" altLang="zh-CN" dirty="0"/>
              <a:t>.</a:t>
            </a:r>
            <a:r>
              <a:rPr lang="zh-CN" altLang="en-US" dirty="0"/>
              <a:t>  </a:t>
            </a:r>
            <a:r>
              <a:rPr lang="en-US" altLang="zh-CN" dirty="0"/>
              <a:t>So</a:t>
            </a:r>
            <a:r>
              <a:rPr lang="zh-CN" altLang="en-US" dirty="0"/>
              <a:t> </a:t>
            </a:r>
            <a:r>
              <a:rPr lang="en" dirty="0"/>
              <a:t>we can increase the net promoter score by improving the most important factor.</a:t>
            </a:r>
            <a:endParaRPr lang="en-US" altLang="zh-CN" dirty="0"/>
          </a:p>
        </p:txBody>
      </p:sp>
      <p:sp>
        <p:nvSpPr>
          <p:cNvPr id="4" name="Slide Number Placeholder 3"/>
          <p:cNvSpPr>
            <a:spLocks noGrp="1"/>
          </p:cNvSpPr>
          <p:nvPr>
            <p:ph type="sldNum" sz="quarter" idx="5"/>
          </p:nvPr>
        </p:nvSpPr>
        <p:spPr/>
        <p:txBody>
          <a:bodyPr/>
          <a:lstStyle/>
          <a:p>
            <a:fld id="{B272B2BE-18B5-5344-B3FF-62CA4B1ECEB1}" type="slidenum">
              <a:rPr lang="en-US" smtClean="0"/>
              <a:t>8</a:t>
            </a:fld>
            <a:endParaRPr lang="en-US"/>
          </a:p>
        </p:txBody>
      </p:sp>
    </p:spTree>
    <p:extLst>
      <p:ext uri="{BB962C8B-B14F-4D97-AF65-F5344CB8AC3E}">
        <p14:creationId xmlns:p14="http://schemas.microsoft.com/office/powerpoint/2010/main" val="3328945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we</a:t>
            </a:r>
            <a:r>
              <a:rPr lang="zh-CN" altLang="en-US" dirty="0"/>
              <a:t> </a:t>
            </a:r>
            <a:r>
              <a:rPr lang="en-US" altLang="zh-CN" dirty="0"/>
              <a:t>built</a:t>
            </a:r>
            <a:r>
              <a:rPr lang="zh-CN" altLang="en-US" dirty="0"/>
              <a:t> </a:t>
            </a:r>
            <a:r>
              <a:rPr lang="en-US" altLang="zh-CN" dirty="0"/>
              <a:t>the</a:t>
            </a:r>
            <a:r>
              <a:rPr lang="zh-CN" altLang="en-US" dirty="0"/>
              <a:t> </a:t>
            </a:r>
            <a:r>
              <a:rPr lang="en-US" altLang="zh-CN" dirty="0" err="1"/>
              <a:t>probit</a:t>
            </a:r>
            <a:r>
              <a:rPr lang="zh-CN" altLang="en-US" dirty="0"/>
              <a:t> </a:t>
            </a:r>
            <a:r>
              <a:rPr lang="en-US" altLang="zh-CN" dirty="0"/>
              <a:t>model.</a:t>
            </a:r>
            <a:r>
              <a:rPr lang="zh-CN" altLang="en-US" dirty="0"/>
              <a:t> </a:t>
            </a:r>
            <a:r>
              <a:rPr lang="en-US" altLang="zh-CN" dirty="0"/>
              <a:t>We</a:t>
            </a:r>
            <a:r>
              <a:rPr lang="zh-CN" altLang="en-US" dirty="0"/>
              <a:t> </a:t>
            </a:r>
            <a:r>
              <a:rPr lang="en-US" altLang="zh-CN" dirty="0"/>
              <a:t>select</a:t>
            </a:r>
            <a:r>
              <a:rPr lang="zh-CN" altLang="en-US" dirty="0"/>
              <a:t> </a:t>
            </a:r>
            <a:r>
              <a:rPr lang="en-US" altLang="zh-CN" dirty="0"/>
              <a:t>7</a:t>
            </a:r>
            <a:r>
              <a:rPr lang="zh-CN" altLang="en-US" dirty="0"/>
              <a:t> </a:t>
            </a:r>
            <a:r>
              <a:rPr lang="en-US" altLang="zh-CN" dirty="0"/>
              <a:t>satisfaction</a:t>
            </a:r>
            <a:r>
              <a:rPr lang="zh-CN" altLang="en-US" dirty="0"/>
              <a:t> </a:t>
            </a:r>
            <a:r>
              <a:rPr lang="en" dirty="0"/>
              <a:t>metric</a:t>
            </a:r>
            <a:r>
              <a:rPr lang="zh-CN" altLang="en-US" dirty="0"/>
              <a:t> </a:t>
            </a:r>
            <a:r>
              <a:rPr lang="en-US" altLang="zh-CN" dirty="0"/>
              <a:t>as</a:t>
            </a:r>
            <a:r>
              <a:rPr lang="zh-CN" altLang="en-US" dirty="0"/>
              <a:t> </a:t>
            </a:r>
            <a:r>
              <a:rPr lang="en-US" altLang="zh-CN" dirty="0"/>
              <a:t>the</a:t>
            </a:r>
            <a:r>
              <a:rPr lang="zh-CN" altLang="en-US" dirty="0"/>
              <a:t> </a:t>
            </a:r>
            <a:r>
              <a:rPr lang="en-US" altLang="zh-CN" dirty="0"/>
              <a:t>independent</a:t>
            </a:r>
            <a:r>
              <a:rPr lang="zh-CN" altLang="en-US" dirty="0"/>
              <a:t> </a:t>
            </a:r>
            <a:r>
              <a:rPr lang="en-US" altLang="zh-CN" dirty="0"/>
              <a:t>variables,</a:t>
            </a:r>
            <a:r>
              <a:rPr lang="zh-CN" altLang="en-US" dirty="0"/>
              <a:t> </a:t>
            </a:r>
            <a:r>
              <a:rPr lang="en-US" altLang="zh-CN" dirty="0"/>
              <a:t>we</a:t>
            </a:r>
            <a:r>
              <a:rPr lang="zh-CN" altLang="en-US" dirty="0"/>
              <a:t> </a:t>
            </a:r>
            <a:r>
              <a:rPr lang="en-US" altLang="zh-CN" dirty="0"/>
              <a:t>have</a:t>
            </a:r>
            <a:r>
              <a:rPr lang="zh-CN" altLang="en-US" dirty="0"/>
              <a:t> </a:t>
            </a:r>
            <a:r>
              <a:rPr lang="en-US" altLang="zh-CN" dirty="0"/>
              <a:t>the</a:t>
            </a:r>
            <a:r>
              <a:rPr lang="zh-CN" altLang="en-US" dirty="0"/>
              <a:t> </a:t>
            </a:r>
            <a:r>
              <a:rPr lang="en-US" altLang="zh-CN" sz="1200" dirty="0">
                <a:solidFill>
                  <a:srgbClr val="000000"/>
                </a:solidFill>
              </a:rPr>
              <a:t>Check</a:t>
            </a:r>
            <a:r>
              <a:rPr lang="zh-CN" altLang="en-US" sz="1200" dirty="0">
                <a:solidFill>
                  <a:srgbClr val="000000"/>
                </a:solidFill>
              </a:rPr>
              <a:t> </a:t>
            </a:r>
            <a:r>
              <a:rPr lang="en-US" altLang="zh-CN" sz="1200" dirty="0">
                <a:solidFill>
                  <a:srgbClr val="000000"/>
                </a:solidFill>
              </a:rPr>
              <a:t>in</a:t>
            </a:r>
            <a:r>
              <a:rPr lang="zh-CN" altLang="en-US" sz="1200" dirty="0">
                <a:solidFill>
                  <a:srgbClr val="000000"/>
                </a:solidFill>
              </a:rPr>
              <a:t> </a:t>
            </a:r>
            <a:r>
              <a:rPr lang="en-US" altLang="zh-CN" sz="1200" dirty="0">
                <a:solidFill>
                  <a:srgbClr val="000000"/>
                </a:solidFill>
              </a:rPr>
              <a:t>satisfaction,</a:t>
            </a:r>
            <a:r>
              <a:rPr lang="zh-CN" altLang="en-US" sz="1200" dirty="0">
                <a:solidFill>
                  <a:srgbClr val="000000"/>
                </a:solidFill>
              </a:rPr>
              <a:t> </a:t>
            </a:r>
            <a:r>
              <a:rPr lang="en-US" altLang="zh-CN" sz="1200" dirty="0">
                <a:solidFill>
                  <a:srgbClr val="000000"/>
                </a:solidFill>
              </a:rPr>
              <a:t>Hotel condition,</a:t>
            </a:r>
            <a:r>
              <a:rPr lang="zh-CN" altLang="en-US" sz="1200" dirty="0">
                <a:solidFill>
                  <a:srgbClr val="000000"/>
                </a:solidFill>
              </a:rPr>
              <a:t> </a:t>
            </a:r>
            <a:r>
              <a:rPr lang="en-US" altLang="zh-CN" sz="1200" dirty="0">
                <a:solidFill>
                  <a:srgbClr val="000000"/>
                </a:solidFill>
              </a:rPr>
              <a:t>Customer service quality,</a:t>
            </a:r>
            <a:r>
              <a:rPr lang="zh-CN" altLang="en-US" sz="1200" dirty="0">
                <a:solidFill>
                  <a:srgbClr val="000000"/>
                </a:solidFill>
              </a:rPr>
              <a:t> </a:t>
            </a:r>
            <a:r>
              <a:rPr lang="en-US" altLang="zh-CN" sz="1200" dirty="0">
                <a:solidFill>
                  <a:srgbClr val="000000"/>
                </a:solidFill>
              </a:rPr>
              <a:t>Guest room satisfaction,</a:t>
            </a:r>
            <a:r>
              <a:rPr lang="zh-CN" altLang="en-US" sz="1200" dirty="0">
                <a:solidFill>
                  <a:srgbClr val="000000"/>
                </a:solidFill>
              </a:rPr>
              <a:t> </a:t>
            </a:r>
            <a:r>
              <a:rPr lang="en-US" altLang="zh-CN" sz="1200" dirty="0">
                <a:solidFill>
                  <a:srgbClr val="000000"/>
                </a:solidFill>
              </a:rPr>
              <a:t>Internet satisfaction,</a:t>
            </a:r>
            <a:r>
              <a:rPr lang="zh-CN" altLang="en-US" sz="1200" dirty="0">
                <a:solidFill>
                  <a:srgbClr val="000000"/>
                </a:solidFill>
              </a:rPr>
              <a:t> </a:t>
            </a:r>
            <a:r>
              <a:rPr lang="en-US" altLang="zh-CN" sz="1200" dirty="0">
                <a:solidFill>
                  <a:srgbClr val="000000"/>
                </a:solidFill>
              </a:rPr>
              <a:t>Staff attitude,</a:t>
            </a:r>
            <a:r>
              <a:rPr lang="zh-CN" altLang="en-US" sz="1200" dirty="0">
                <a:solidFill>
                  <a:srgbClr val="000000"/>
                </a:solidFill>
              </a:rPr>
              <a:t> </a:t>
            </a:r>
            <a:r>
              <a:rPr lang="en-US" altLang="zh-CN" sz="1200" dirty="0">
                <a:solidFill>
                  <a:srgbClr val="000000"/>
                </a:solidFill>
              </a:rPr>
              <a:t>Tranquility.</a:t>
            </a:r>
            <a:r>
              <a:rPr lang="zh-CN" altLang="en-US" sz="1200" dirty="0">
                <a:solidFill>
                  <a:srgbClr val="000000"/>
                </a:solidFill>
              </a:rPr>
              <a:t> </a:t>
            </a:r>
            <a:r>
              <a:rPr lang="en-US" altLang="zh-CN" sz="1200" dirty="0">
                <a:solidFill>
                  <a:srgbClr val="000000"/>
                </a:solidFill>
              </a:rPr>
              <a:t>Each</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them</a:t>
            </a:r>
            <a:r>
              <a:rPr lang="zh-CN" altLang="en-US" sz="1200" dirty="0">
                <a:solidFill>
                  <a:srgbClr val="000000"/>
                </a:solidFill>
              </a:rPr>
              <a:t> </a:t>
            </a:r>
            <a:r>
              <a:rPr lang="en-US" altLang="zh-CN" sz="1200" dirty="0">
                <a:solidFill>
                  <a:srgbClr val="000000"/>
                </a:solidFill>
              </a:rPr>
              <a:t>measures</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customer’s</a:t>
            </a:r>
            <a:r>
              <a:rPr lang="zh-CN" altLang="en-US" sz="1200" dirty="0">
                <a:solidFill>
                  <a:srgbClr val="000000"/>
                </a:solidFill>
              </a:rPr>
              <a:t> </a:t>
            </a:r>
            <a:r>
              <a:rPr lang="en-US" altLang="zh-CN" sz="1200" dirty="0">
                <a:solidFill>
                  <a:srgbClr val="000000"/>
                </a:solidFill>
              </a:rPr>
              <a:t>satisfaction</a:t>
            </a:r>
            <a:r>
              <a:rPr lang="zh-CN" altLang="en-US" sz="1200" dirty="0">
                <a:solidFill>
                  <a:srgbClr val="000000"/>
                </a:solidFill>
              </a:rPr>
              <a:t> </a:t>
            </a:r>
            <a:r>
              <a:rPr lang="en-US" altLang="zh-CN" sz="1200" dirty="0">
                <a:solidFill>
                  <a:srgbClr val="000000"/>
                </a:solidFill>
              </a:rPr>
              <a:t>about</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hotel</a:t>
            </a:r>
            <a:r>
              <a:rPr lang="zh-CN" altLang="en-US" sz="1200" dirty="0">
                <a:solidFill>
                  <a:srgbClr val="000000"/>
                </a:solidFill>
              </a:rPr>
              <a:t> </a:t>
            </a:r>
            <a:r>
              <a:rPr lang="en-US" altLang="zh-CN" sz="1200" dirty="0">
                <a:solidFill>
                  <a:srgbClr val="000000"/>
                </a:solidFill>
              </a:rPr>
              <a:t>in</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specific</a:t>
            </a:r>
            <a:r>
              <a:rPr lang="zh-CN" altLang="en-US" sz="1200" dirty="0">
                <a:solidFill>
                  <a:srgbClr val="000000"/>
                </a:solidFill>
              </a:rPr>
              <a:t> </a:t>
            </a:r>
            <a:r>
              <a:rPr lang="en-US" altLang="zh-CN" sz="1200" dirty="0">
                <a:solidFill>
                  <a:srgbClr val="000000"/>
                </a:solidFill>
              </a:rPr>
              <a:t>domain.</a:t>
            </a:r>
            <a:r>
              <a:rPr lang="zh-CN" altLang="en-US" sz="1200" dirty="0">
                <a:solidFill>
                  <a:srgbClr val="000000"/>
                </a:solidFill>
              </a:rPr>
              <a:t> </a:t>
            </a:r>
            <a:r>
              <a:rPr lang="en-US" altLang="zh-CN" sz="1200" dirty="0">
                <a:solidFill>
                  <a:srgbClr val="000000"/>
                </a:solidFill>
              </a:rPr>
              <a:t>Each</a:t>
            </a:r>
            <a:r>
              <a:rPr lang="zh-CN" altLang="en-US" sz="1200" dirty="0">
                <a:solidFill>
                  <a:srgbClr val="000000"/>
                </a:solidFill>
              </a:rPr>
              <a:t> </a:t>
            </a:r>
            <a:r>
              <a:rPr lang="en-US" altLang="zh-CN" sz="1200" dirty="0">
                <a:solidFill>
                  <a:srgbClr val="000000"/>
                </a:solidFill>
              </a:rPr>
              <a:t>independent</a:t>
            </a:r>
            <a:r>
              <a:rPr lang="zh-CN" altLang="en-US" sz="1200" dirty="0">
                <a:solidFill>
                  <a:srgbClr val="000000"/>
                </a:solidFill>
              </a:rPr>
              <a:t> </a:t>
            </a:r>
            <a:r>
              <a:rPr lang="en-US" altLang="zh-CN" sz="1200" dirty="0">
                <a:solidFill>
                  <a:srgbClr val="000000"/>
                </a:solidFill>
              </a:rPr>
              <a:t>variable</a:t>
            </a:r>
            <a:r>
              <a:rPr lang="zh-CN" altLang="en-US" sz="1200" dirty="0">
                <a:solidFill>
                  <a:srgbClr val="000000"/>
                </a:solidFill>
              </a:rPr>
              <a:t> </a:t>
            </a:r>
            <a:r>
              <a:rPr lang="en-US" altLang="zh-CN" sz="1200" dirty="0">
                <a:solidFill>
                  <a:srgbClr val="000000"/>
                </a:solidFill>
              </a:rPr>
              <a:t>ranges</a:t>
            </a:r>
            <a:r>
              <a:rPr lang="zh-CN" altLang="en-US" sz="1200" dirty="0">
                <a:solidFill>
                  <a:srgbClr val="000000"/>
                </a:solidFill>
              </a:rPr>
              <a:t> </a:t>
            </a:r>
            <a:r>
              <a:rPr lang="en-US" altLang="zh-CN" sz="1200" dirty="0">
                <a:solidFill>
                  <a:srgbClr val="000000"/>
                </a:solidFill>
              </a:rPr>
              <a:t>from</a:t>
            </a:r>
            <a:r>
              <a:rPr lang="zh-CN" altLang="en-US" sz="1200" dirty="0">
                <a:solidFill>
                  <a:srgbClr val="000000"/>
                </a:solidFill>
              </a:rPr>
              <a:t> </a:t>
            </a:r>
            <a:r>
              <a:rPr lang="en-US" altLang="zh-CN" sz="1200" dirty="0">
                <a:solidFill>
                  <a:srgbClr val="000000"/>
                </a:solidFill>
              </a:rPr>
              <a:t>0</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10.</a:t>
            </a:r>
            <a:r>
              <a:rPr lang="zh-CN" altLang="en-US" sz="1200" dirty="0">
                <a:solidFill>
                  <a:srgbClr val="000000"/>
                </a:solidFill>
              </a:rPr>
              <a:t> </a:t>
            </a:r>
            <a:endParaRPr lang="en-US" altLang="zh-CN" sz="1200" dirty="0">
              <a:solidFill>
                <a:srgbClr val="000000"/>
              </a:solidFill>
            </a:endParaRPr>
          </a:p>
          <a:p>
            <a:endParaRPr lang="en-US" sz="1200" dirty="0">
              <a:solidFill>
                <a:srgbClr val="000000"/>
              </a:solidFill>
            </a:endParaRPr>
          </a:p>
          <a:p>
            <a:r>
              <a:rPr lang="en-US" altLang="zh-CN" sz="1200" dirty="0">
                <a:solidFill>
                  <a:srgbClr val="000000"/>
                </a:solidFill>
              </a:rPr>
              <a:t>We</a:t>
            </a:r>
            <a:r>
              <a:rPr lang="zh-CN" altLang="en-US" sz="1200" dirty="0">
                <a:solidFill>
                  <a:srgbClr val="000000"/>
                </a:solidFill>
              </a:rPr>
              <a:t> </a:t>
            </a:r>
            <a:r>
              <a:rPr lang="en-US" altLang="zh-CN" sz="1200" dirty="0">
                <a:solidFill>
                  <a:srgbClr val="000000"/>
                </a:solidFill>
              </a:rPr>
              <a:t>found</a:t>
            </a:r>
            <a:r>
              <a:rPr lang="zh-CN" altLang="en-US" sz="1200" dirty="0">
                <a:solidFill>
                  <a:srgbClr val="000000"/>
                </a:solidFill>
              </a:rPr>
              <a:t> </a:t>
            </a:r>
            <a:r>
              <a:rPr lang="en-US" altLang="zh-CN" sz="1200" dirty="0">
                <a:solidFill>
                  <a:srgbClr val="000000"/>
                </a:solidFill>
              </a:rPr>
              <a:t>that</a:t>
            </a:r>
            <a:r>
              <a:rPr lang="zh-CN" altLang="en-US" sz="1200" dirty="0">
                <a:solidFill>
                  <a:srgbClr val="000000"/>
                </a:solidFill>
              </a:rPr>
              <a:t> </a:t>
            </a:r>
            <a:r>
              <a:rPr lang="en-US" altLang="zh-CN" sz="1200" dirty="0">
                <a:solidFill>
                  <a:srgbClr val="000000"/>
                </a:solidFill>
              </a:rPr>
              <a:t>…</a:t>
            </a:r>
          </a:p>
          <a:p>
            <a:endParaRPr lang="en-US" sz="1200" dirty="0">
              <a:solidFill>
                <a:srgbClr val="000000"/>
              </a:solidFill>
            </a:endParaRPr>
          </a:p>
          <a:p>
            <a:r>
              <a:rPr lang="en-US" altLang="zh-CN" sz="1200" dirty="0">
                <a:solidFill>
                  <a:srgbClr val="000000"/>
                </a:solidFill>
              </a:rPr>
              <a:t>So</a:t>
            </a:r>
            <a:r>
              <a:rPr lang="zh-CN" altLang="en-US" sz="1200" dirty="0">
                <a:solidFill>
                  <a:srgbClr val="000000"/>
                </a:solidFill>
              </a:rPr>
              <a:t> </a:t>
            </a:r>
            <a:r>
              <a:rPr lang="en-US" altLang="zh-CN" sz="1200" dirty="0">
                <a:solidFill>
                  <a:srgbClr val="000000"/>
                </a:solidFill>
              </a:rPr>
              <a:t>according</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err="1">
                <a:solidFill>
                  <a:srgbClr val="000000"/>
                </a:solidFill>
              </a:rPr>
              <a:t>probit</a:t>
            </a:r>
            <a:r>
              <a:rPr lang="zh-CN" altLang="en-US" sz="1200" dirty="0">
                <a:solidFill>
                  <a:srgbClr val="000000"/>
                </a:solidFill>
              </a:rPr>
              <a:t> </a:t>
            </a:r>
            <a:r>
              <a:rPr lang="en-US" altLang="zh-CN" sz="1200" dirty="0">
                <a:solidFill>
                  <a:srgbClr val="000000"/>
                </a:solidFill>
              </a:rPr>
              <a:t>model,</a:t>
            </a:r>
            <a:r>
              <a:rPr lang="zh-CN" altLang="en-US" sz="1200" dirty="0">
                <a:solidFill>
                  <a:srgbClr val="000000"/>
                </a:solidFill>
              </a:rPr>
              <a:t> </a:t>
            </a:r>
            <a:r>
              <a:rPr lang="en-US" altLang="zh-CN" sz="1200" dirty="0">
                <a:solidFill>
                  <a:srgbClr val="000000"/>
                </a:solidFill>
              </a:rPr>
              <a:t>we</a:t>
            </a:r>
            <a:r>
              <a:rPr lang="zh-CN" altLang="en-US" sz="1200" dirty="0">
                <a:solidFill>
                  <a:srgbClr val="000000"/>
                </a:solidFill>
              </a:rPr>
              <a:t> </a:t>
            </a:r>
            <a:r>
              <a:rPr lang="en-US" altLang="zh-CN" sz="1200" dirty="0">
                <a:solidFill>
                  <a:srgbClr val="000000"/>
                </a:solidFill>
              </a:rPr>
              <a:t>found</a:t>
            </a:r>
            <a:r>
              <a:rPr lang="zh-CN" altLang="en-US" sz="1200" dirty="0">
                <a:solidFill>
                  <a:srgbClr val="000000"/>
                </a:solidFill>
              </a:rPr>
              <a:t> </a:t>
            </a:r>
            <a:r>
              <a:rPr lang="en-US" altLang="zh-CN" sz="1200" dirty="0">
                <a:solidFill>
                  <a:srgbClr val="000000"/>
                </a:solidFill>
              </a:rPr>
              <a:t>that</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guest</a:t>
            </a:r>
            <a:r>
              <a:rPr lang="zh-CN" altLang="en-US" sz="1200" dirty="0">
                <a:solidFill>
                  <a:srgbClr val="000000"/>
                </a:solidFill>
              </a:rPr>
              <a:t> </a:t>
            </a:r>
            <a:r>
              <a:rPr lang="en-US" altLang="zh-CN" sz="1200" dirty="0">
                <a:solidFill>
                  <a:srgbClr val="000000"/>
                </a:solidFill>
              </a:rPr>
              <a:t>room</a:t>
            </a:r>
            <a:r>
              <a:rPr lang="zh-CN" altLang="en-US" sz="1200" dirty="0">
                <a:solidFill>
                  <a:srgbClr val="000000"/>
                </a:solidFill>
              </a:rPr>
              <a:t> </a:t>
            </a:r>
            <a:r>
              <a:rPr lang="en-US" altLang="zh-CN" sz="1200" dirty="0">
                <a:solidFill>
                  <a:srgbClr val="000000"/>
                </a:solidFill>
              </a:rPr>
              <a:t>satisfaction</a:t>
            </a:r>
            <a:r>
              <a:rPr lang="zh-CN" altLang="en-US" sz="1200" dirty="0">
                <a:solidFill>
                  <a:srgbClr val="000000"/>
                </a:solidFill>
              </a:rPr>
              <a:t> </a:t>
            </a:r>
            <a:r>
              <a:rPr lang="en-US" altLang="zh-CN" sz="1200" dirty="0">
                <a:solidFill>
                  <a:srgbClr val="000000"/>
                </a:solidFill>
              </a:rPr>
              <a:t>and</a:t>
            </a:r>
            <a:r>
              <a:rPr lang="zh-CN" altLang="en-US" sz="1200" dirty="0">
                <a:solidFill>
                  <a:srgbClr val="000000"/>
                </a:solidFill>
              </a:rPr>
              <a:t> </a:t>
            </a:r>
            <a:r>
              <a:rPr lang="en-US" altLang="zh-CN" sz="1200" dirty="0">
                <a:solidFill>
                  <a:srgbClr val="000000"/>
                </a:solidFill>
              </a:rPr>
              <a:t>customer</a:t>
            </a:r>
            <a:r>
              <a:rPr lang="zh-CN" altLang="en-US" sz="1200" dirty="0">
                <a:solidFill>
                  <a:srgbClr val="000000"/>
                </a:solidFill>
              </a:rPr>
              <a:t> </a:t>
            </a:r>
            <a:r>
              <a:rPr lang="en-US" altLang="zh-CN" sz="1200" dirty="0">
                <a:solidFill>
                  <a:srgbClr val="000000"/>
                </a:solidFill>
              </a:rPr>
              <a:t>service</a:t>
            </a:r>
            <a:r>
              <a:rPr lang="zh-CN" altLang="en-US" sz="1200" dirty="0">
                <a:solidFill>
                  <a:srgbClr val="000000"/>
                </a:solidFill>
              </a:rPr>
              <a:t> </a:t>
            </a:r>
            <a:r>
              <a:rPr lang="en-US" altLang="zh-CN" sz="1200" dirty="0">
                <a:solidFill>
                  <a:srgbClr val="000000"/>
                </a:solidFill>
              </a:rPr>
              <a:t>satisfaction</a:t>
            </a:r>
            <a:r>
              <a:rPr lang="zh-CN" altLang="en-US" sz="1200" dirty="0">
                <a:solidFill>
                  <a:srgbClr val="000000"/>
                </a:solidFill>
              </a:rPr>
              <a:t> </a:t>
            </a:r>
            <a:r>
              <a:rPr lang="en-US" altLang="zh-CN" sz="1200" dirty="0">
                <a:solidFill>
                  <a:srgbClr val="000000"/>
                </a:solidFill>
              </a:rPr>
              <a:t>are</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most</a:t>
            </a:r>
            <a:r>
              <a:rPr lang="zh-CN" altLang="en-US" sz="1200" dirty="0">
                <a:solidFill>
                  <a:srgbClr val="000000"/>
                </a:solidFill>
              </a:rPr>
              <a:t> </a:t>
            </a:r>
            <a:r>
              <a:rPr lang="en-US" altLang="zh-CN" sz="1200" dirty="0">
                <a:solidFill>
                  <a:srgbClr val="000000"/>
                </a:solidFill>
              </a:rPr>
              <a:t>important</a:t>
            </a:r>
            <a:r>
              <a:rPr lang="zh-CN" altLang="en-US" sz="1200" dirty="0">
                <a:solidFill>
                  <a:srgbClr val="000000"/>
                </a:solidFill>
              </a:rPr>
              <a:t> </a:t>
            </a:r>
            <a:r>
              <a:rPr lang="en-US" altLang="zh-CN" sz="1200" dirty="0">
                <a:solidFill>
                  <a:srgbClr val="000000"/>
                </a:solidFill>
              </a:rPr>
              <a:t>factors.</a:t>
            </a:r>
            <a:r>
              <a:rPr lang="zh-CN" altLang="en-US" sz="1200" dirty="0">
                <a:solidFill>
                  <a:srgbClr val="000000"/>
                </a:solidFill>
              </a:rPr>
              <a:t> </a:t>
            </a:r>
            <a:r>
              <a:rPr lang="en-US" altLang="zh-CN" sz="1200" dirty="0">
                <a:solidFill>
                  <a:srgbClr val="000000"/>
                </a:solidFill>
              </a:rPr>
              <a:t>Both</a:t>
            </a:r>
            <a:r>
              <a:rPr lang="zh-CN" altLang="en-US" sz="1200" dirty="0">
                <a:solidFill>
                  <a:srgbClr val="000000"/>
                </a:solidFill>
              </a:rPr>
              <a:t> </a:t>
            </a:r>
            <a:r>
              <a:rPr lang="en-US" altLang="zh-CN" sz="1200" dirty="0">
                <a:solidFill>
                  <a:srgbClr val="000000"/>
                </a:solidFill>
              </a:rPr>
              <a:t>detractor</a:t>
            </a:r>
            <a:r>
              <a:rPr lang="zh-CN" altLang="en-US" sz="1200" dirty="0">
                <a:solidFill>
                  <a:srgbClr val="000000"/>
                </a:solidFill>
              </a:rPr>
              <a:t> </a:t>
            </a:r>
            <a:r>
              <a:rPr lang="en-US" altLang="zh-CN" sz="1200" dirty="0">
                <a:solidFill>
                  <a:srgbClr val="000000"/>
                </a:solidFill>
              </a:rPr>
              <a:t>and</a:t>
            </a:r>
            <a:r>
              <a:rPr lang="zh-CN" altLang="en-US" sz="1200" dirty="0">
                <a:solidFill>
                  <a:srgbClr val="000000"/>
                </a:solidFill>
              </a:rPr>
              <a:t> </a:t>
            </a:r>
            <a:r>
              <a:rPr lang="en-US" altLang="zh-CN" sz="1200" dirty="0">
                <a:solidFill>
                  <a:srgbClr val="000000"/>
                </a:solidFill>
              </a:rPr>
              <a:t>promoter</a:t>
            </a:r>
            <a:r>
              <a:rPr lang="zh-CN" altLang="en-US" sz="1200" dirty="0">
                <a:solidFill>
                  <a:srgbClr val="000000"/>
                </a:solidFill>
              </a:rPr>
              <a:t> </a:t>
            </a:r>
            <a:r>
              <a:rPr lang="en-US" altLang="zh-CN" sz="1200" dirty="0">
                <a:solidFill>
                  <a:srgbClr val="000000"/>
                </a:solidFill>
              </a:rPr>
              <a:t>customers</a:t>
            </a:r>
            <a:r>
              <a:rPr lang="zh-CN" altLang="en-US" sz="1200" dirty="0">
                <a:solidFill>
                  <a:srgbClr val="000000"/>
                </a:solidFill>
              </a:rPr>
              <a:t> </a:t>
            </a:r>
            <a:r>
              <a:rPr lang="en-US" altLang="zh-CN" sz="1200" dirty="0">
                <a:solidFill>
                  <a:srgbClr val="000000"/>
                </a:solidFill>
              </a:rPr>
              <a:t>care</a:t>
            </a:r>
            <a:r>
              <a:rPr lang="zh-CN" altLang="en-US" sz="1200" dirty="0">
                <a:solidFill>
                  <a:srgbClr val="000000"/>
                </a:solidFill>
              </a:rPr>
              <a:t> </a:t>
            </a:r>
            <a:r>
              <a:rPr lang="en-US" altLang="zh-CN" sz="1200" dirty="0">
                <a:solidFill>
                  <a:srgbClr val="000000"/>
                </a:solidFill>
              </a:rPr>
              <a:t>about</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two</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most.</a:t>
            </a:r>
            <a:r>
              <a:rPr lang="zh-CN" altLang="en-US" sz="1200" dirty="0">
                <a:solidFill>
                  <a:srgbClr val="000000"/>
                </a:solidFill>
              </a:rPr>
              <a:t> </a:t>
            </a:r>
            <a:endParaRPr lang="en-US" dirty="0"/>
          </a:p>
        </p:txBody>
      </p:sp>
      <p:sp>
        <p:nvSpPr>
          <p:cNvPr id="4" name="Slide Number Placeholder 3"/>
          <p:cNvSpPr>
            <a:spLocks noGrp="1"/>
          </p:cNvSpPr>
          <p:nvPr>
            <p:ph type="sldNum" sz="quarter" idx="5"/>
          </p:nvPr>
        </p:nvSpPr>
        <p:spPr/>
        <p:txBody>
          <a:bodyPr/>
          <a:lstStyle/>
          <a:p>
            <a:fld id="{B272B2BE-18B5-5344-B3FF-62CA4B1ECEB1}" type="slidenum">
              <a:rPr lang="en-US" smtClean="0"/>
              <a:t>9</a:t>
            </a:fld>
            <a:endParaRPr lang="en-US"/>
          </a:p>
        </p:txBody>
      </p:sp>
    </p:spTree>
    <p:extLst>
      <p:ext uri="{BB962C8B-B14F-4D97-AF65-F5344CB8AC3E}">
        <p14:creationId xmlns:p14="http://schemas.microsoft.com/office/powerpoint/2010/main" val="456628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564C-D2B1-984D-BC88-7B611DED32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46EE5C-AD67-AF44-BA03-873847AF8E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2C3E57-725C-5D45-A8D2-F839CE4548AA}"/>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3D5D2E9B-247E-F74E-BBBA-B46012379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E2BDD-0808-5D4B-95B5-2A6D347AC2E8}"/>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227616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8F07-7901-4E48-8909-FFBA6465B4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A47CCD-C711-0D49-92E4-14FC1D5167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22623-6FBA-6E45-8E8D-592880D15EF4}"/>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D790BF3D-A80A-7A46-8F83-6DD393EC6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8D0DD-779F-7A49-87B0-78E14A3A19D3}"/>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1522171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CB944-9F85-DD49-BBE7-8F97D34279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E44B05-56A1-404C-8430-D5591DEC0D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31673-C4DD-334F-B903-CD184F243411}"/>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F6C824E0-FAD7-A94F-9AAB-4FB99A216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967A3-1563-3845-BA70-5B9AD8B01967}"/>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31120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EF98-5D35-6949-84CD-C7C48F4730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45530-D904-F94F-9276-8C5C0BB89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018AA-9020-424A-9FD2-8094850EBED9}"/>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5E2BC2A1-0420-8841-B849-CA50B203F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FE03F-1B97-0349-815E-7D2F8AAA21DE}"/>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2062859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072A-9B9E-104B-8634-B087AF730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0462B3-7F37-1E4E-BA05-830761A0C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75A8C-34DE-DA4E-B112-350AE8A74719}"/>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480811FF-341D-874D-B294-40D0438A0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F8F71-6359-ED4C-B25C-4B133F05AB9C}"/>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2621887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74DA-3A85-1E49-BECF-355C53E0A2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78D7F-3287-E74C-AD26-44A1F8A344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1857EA-AC6A-224E-B8A3-11963669BA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EB1B6-8E1A-1046-9332-14925A2B563E}"/>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6" name="Footer Placeholder 5">
            <a:extLst>
              <a:ext uri="{FF2B5EF4-FFF2-40B4-BE49-F238E27FC236}">
                <a16:creationId xmlns:a16="http://schemas.microsoft.com/office/drawing/2014/main" id="{B7424379-1CB9-2E49-8FD6-E0CA3E637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07033-82DA-554B-AE5C-4C82A71ACAC7}"/>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425017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27FC-F54A-EE44-A920-650DFD1E43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956894-36BF-614B-9046-A21D8493B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46AD42-4618-B748-89D0-B7F937F9C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403140-82F8-734C-A29B-6314729339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6425F7-B338-774F-9721-7448AA1E83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C987AA-F0AE-354D-94C4-05413678BF26}"/>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8" name="Footer Placeholder 7">
            <a:extLst>
              <a:ext uri="{FF2B5EF4-FFF2-40B4-BE49-F238E27FC236}">
                <a16:creationId xmlns:a16="http://schemas.microsoft.com/office/drawing/2014/main" id="{897E478B-3232-404E-9EB2-A984811168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471A2-2EEE-E746-84EA-519CFFE76A16}"/>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7989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0EA6-ACC8-344D-9DD8-82EE95E6E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00A85D-C9DF-1548-979F-B82AD68870FC}"/>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4" name="Footer Placeholder 3">
            <a:extLst>
              <a:ext uri="{FF2B5EF4-FFF2-40B4-BE49-F238E27FC236}">
                <a16:creationId xmlns:a16="http://schemas.microsoft.com/office/drawing/2014/main" id="{EE69BEFC-6C2C-4847-BD50-0F687748E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E62CD-D983-DF4E-B49F-FF1FD6796BBA}"/>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54134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80AB6-DAA4-154B-AE83-B0D093870054}"/>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3" name="Footer Placeholder 2">
            <a:extLst>
              <a:ext uri="{FF2B5EF4-FFF2-40B4-BE49-F238E27FC236}">
                <a16:creationId xmlns:a16="http://schemas.microsoft.com/office/drawing/2014/main" id="{C13DED91-E1DF-994D-9814-77078EF084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BECACF-22F7-6446-ADC6-695320CCBA99}"/>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97629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4506-AA54-6740-8BB8-DB0EE2CB2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9DCD3A-181A-3A48-A631-B8E70D268E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DDBAB-557B-9349-BB59-E1E2C82C4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39393A-55DA-E442-AF38-6E7277BC0BD1}"/>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6" name="Footer Placeholder 5">
            <a:extLst>
              <a:ext uri="{FF2B5EF4-FFF2-40B4-BE49-F238E27FC236}">
                <a16:creationId xmlns:a16="http://schemas.microsoft.com/office/drawing/2014/main" id="{D6806181-905C-0A46-90DE-DF1DDB894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3E46F-5BB5-2A40-8D22-C431D354CDB9}"/>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286809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28E7-3B27-BA40-A293-3E9726A56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372956-85B9-484F-B3C9-3CCA1518B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F76A93-34B6-C042-9344-F691B2DCF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9C41C-E746-A045-ADB7-36E0B5A0853C}"/>
              </a:ext>
            </a:extLst>
          </p:cNvPr>
          <p:cNvSpPr>
            <a:spLocks noGrp="1"/>
          </p:cNvSpPr>
          <p:nvPr>
            <p:ph type="dt" sz="half" idx="10"/>
          </p:nvPr>
        </p:nvSpPr>
        <p:spPr/>
        <p:txBody>
          <a:bodyPr/>
          <a:lstStyle/>
          <a:p>
            <a:fld id="{5503D8FA-CB1F-B24E-8961-F2D3A2F46CD3}" type="datetimeFigureOut">
              <a:rPr lang="en-US" smtClean="0"/>
              <a:t>12/5/19</a:t>
            </a:fld>
            <a:endParaRPr lang="en-US"/>
          </a:p>
        </p:txBody>
      </p:sp>
      <p:sp>
        <p:nvSpPr>
          <p:cNvPr id="6" name="Footer Placeholder 5">
            <a:extLst>
              <a:ext uri="{FF2B5EF4-FFF2-40B4-BE49-F238E27FC236}">
                <a16:creationId xmlns:a16="http://schemas.microsoft.com/office/drawing/2014/main" id="{3E9AF309-1E0B-9049-93A8-F77C642A1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8721A-B952-9444-BBF1-7128D67B10B6}"/>
              </a:ext>
            </a:extLst>
          </p:cNvPr>
          <p:cNvSpPr>
            <a:spLocks noGrp="1"/>
          </p:cNvSpPr>
          <p:nvPr>
            <p:ph type="sldNum" sz="quarter" idx="12"/>
          </p:nvPr>
        </p:nvSpPr>
        <p:spPr/>
        <p:txBody>
          <a:bodyPr/>
          <a:lstStyle/>
          <a:p>
            <a:fld id="{84549BFE-707C-7647-A648-715D77637985}" type="slidenum">
              <a:rPr lang="en-US" smtClean="0"/>
              <a:t>‹#›</a:t>
            </a:fld>
            <a:endParaRPr lang="en-US"/>
          </a:p>
        </p:txBody>
      </p:sp>
    </p:spTree>
    <p:extLst>
      <p:ext uri="{BB962C8B-B14F-4D97-AF65-F5344CB8AC3E}">
        <p14:creationId xmlns:p14="http://schemas.microsoft.com/office/powerpoint/2010/main" val="359195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BF3934-2330-4F4A-A696-62048C3D89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3908A4-5DF1-984B-980A-7B35DB4AC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A89BA-7C07-2840-937F-4E621F3DC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3D8FA-CB1F-B24E-8961-F2D3A2F46CD3}" type="datetimeFigureOut">
              <a:rPr lang="en-US" smtClean="0"/>
              <a:t>12/5/19</a:t>
            </a:fld>
            <a:endParaRPr lang="en-US"/>
          </a:p>
        </p:txBody>
      </p:sp>
      <p:sp>
        <p:nvSpPr>
          <p:cNvPr id="5" name="Footer Placeholder 4">
            <a:extLst>
              <a:ext uri="{FF2B5EF4-FFF2-40B4-BE49-F238E27FC236}">
                <a16:creationId xmlns:a16="http://schemas.microsoft.com/office/drawing/2014/main" id="{598736B6-355A-714A-BFA4-0F098744D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3A90BC-37DA-B740-9FB4-FD85E5798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49BFE-707C-7647-A648-715D77637985}" type="slidenum">
              <a:rPr lang="en-US" smtClean="0"/>
              <a:t>‹#›</a:t>
            </a:fld>
            <a:endParaRPr lang="en-US"/>
          </a:p>
        </p:txBody>
      </p:sp>
    </p:spTree>
    <p:extLst>
      <p:ext uri="{BB962C8B-B14F-4D97-AF65-F5344CB8AC3E}">
        <p14:creationId xmlns:p14="http://schemas.microsoft.com/office/powerpoint/2010/main" val="1073568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8E50A74-74EF-4748-AD07-A59D8854A455}"/>
              </a:ext>
            </a:extLst>
          </p:cNvPr>
          <p:cNvSpPr>
            <a:spLocks noGrp="1"/>
          </p:cNvSpPr>
          <p:nvPr>
            <p:ph type="ctrTitle"/>
          </p:nvPr>
        </p:nvSpPr>
        <p:spPr>
          <a:xfrm>
            <a:off x="3045368" y="2043663"/>
            <a:ext cx="6105194" cy="2031055"/>
          </a:xfrm>
        </p:spPr>
        <p:txBody>
          <a:bodyPr>
            <a:normAutofit/>
          </a:bodyPr>
          <a:lstStyle/>
          <a:p>
            <a:r>
              <a:rPr lang="en-US" sz="4700">
                <a:solidFill>
                  <a:srgbClr val="FFFFFF"/>
                </a:solidFill>
                <a:latin typeface="Futura Medium" panose="020B0602020204020303" pitchFamily="34" charset="-79"/>
                <a:cs typeface="Futura Medium" panose="020B0602020204020303" pitchFamily="34" charset="-79"/>
              </a:rPr>
              <a:t>M.S. Applied Data Science Final Portfolio Presentation</a:t>
            </a:r>
            <a:endParaRPr lang="en-US" sz="4700">
              <a:solidFill>
                <a:srgbClr val="FFFFFF"/>
              </a:solidFill>
            </a:endParaRPr>
          </a:p>
        </p:txBody>
      </p:sp>
      <p:sp>
        <p:nvSpPr>
          <p:cNvPr id="3" name="Subtitle 2">
            <a:extLst>
              <a:ext uri="{FF2B5EF4-FFF2-40B4-BE49-F238E27FC236}">
                <a16:creationId xmlns:a16="http://schemas.microsoft.com/office/drawing/2014/main" id="{EA555A32-9F02-684E-B37C-36D18E6838F3}"/>
              </a:ext>
            </a:extLst>
          </p:cNvPr>
          <p:cNvSpPr>
            <a:spLocks noGrp="1"/>
          </p:cNvSpPr>
          <p:nvPr>
            <p:ph type="subTitle" idx="1"/>
          </p:nvPr>
        </p:nvSpPr>
        <p:spPr>
          <a:xfrm>
            <a:off x="3045368" y="4074718"/>
            <a:ext cx="6105194" cy="682079"/>
          </a:xfrm>
        </p:spPr>
        <p:txBody>
          <a:bodyPr>
            <a:normAutofit/>
          </a:bodyPr>
          <a:lstStyle/>
          <a:p>
            <a:r>
              <a:rPr lang="en-US">
                <a:solidFill>
                  <a:srgbClr val="FFFFFF"/>
                </a:solidFill>
              </a:rPr>
              <a:t>Minyang</a:t>
            </a:r>
            <a:r>
              <a:rPr lang="zh-CN" altLang="en-US">
                <a:solidFill>
                  <a:srgbClr val="FFFFFF"/>
                </a:solidFill>
              </a:rPr>
              <a:t> </a:t>
            </a:r>
            <a:r>
              <a:rPr lang="en-US" altLang="zh-CN">
                <a:solidFill>
                  <a:srgbClr val="FFFFFF"/>
                </a:solidFill>
              </a:rPr>
              <a:t>Wang</a:t>
            </a:r>
            <a:endParaRPr lang="en-US">
              <a:solidFill>
                <a:srgbClr val="FFFFFF"/>
              </a:solidFill>
            </a:endParaRPr>
          </a:p>
        </p:txBody>
      </p:sp>
    </p:spTree>
    <p:extLst>
      <p:ext uri="{BB962C8B-B14F-4D97-AF65-F5344CB8AC3E}">
        <p14:creationId xmlns:p14="http://schemas.microsoft.com/office/powerpoint/2010/main" val="312700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D37CFD3-E608-7643-A958-1528092C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08C0B-9C88-3E44-9ABD-136859EF7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83E3CC-2C3F-904D-B3F1-0738D4B1F5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AE1F29E-FCB9-5944-83B6-5BB3EA4CDF15}"/>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71294A88-B9EF-3048-98C9-AC30C56B7908}"/>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Linear</a:t>
            </a:r>
            <a:r>
              <a:rPr lang="zh-CN" altLang="en-US" sz="2400" dirty="0">
                <a:solidFill>
                  <a:srgbClr val="000000"/>
                </a:solidFill>
              </a:rPr>
              <a:t> </a:t>
            </a:r>
            <a:r>
              <a:rPr lang="en-US" altLang="zh-CN" sz="2400" dirty="0">
                <a:solidFill>
                  <a:srgbClr val="000000"/>
                </a:solidFill>
              </a:rPr>
              <a:t>model:</a:t>
            </a:r>
          </a:p>
          <a:p>
            <a:pPr marL="0" indent="0">
              <a:buNone/>
            </a:pPr>
            <a:endParaRPr lang="en-US" altLang="zh-CN" sz="2400" dirty="0">
              <a:solidFill>
                <a:srgbClr val="000000"/>
              </a:solidFill>
            </a:endParaRPr>
          </a:p>
          <a:p>
            <a:r>
              <a:rPr lang="en-US" altLang="zh-CN" sz="1400" dirty="0">
                <a:solidFill>
                  <a:srgbClr val="000000"/>
                </a:solidFill>
              </a:rPr>
              <a:t>Variables:</a:t>
            </a:r>
            <a:r>
              <a:rPr lang="zh-CN" altLang="en-US" sz="1400" dirty="0">
                <a:solidFill>
                  <a:srgbClr val="000000"/>
                </a:solidFill>
              </a:rPr>
              <a:t> </a:t>
            </a:r>
            <a:r>
              <a:rPr lang="en-US" altLang="zh-CN" sz="1400" dirty="0">
                <a:solidFill>
                  <a:srgbClr val="000000"/>
                </a:solidFill>
              </a:rPr>
              <a:t>Check</a:t>
            </a:r>
            <a:r>
              <a:rPr lang="zh-CN" altLang="en-US" sz="1400" dirty="0">
                <a:solidFill>
                  <a:srgbClr val="000000"/>
                </a:solidFill>
              </a:rPr>
              <a:t> </a:t>
            </a:r>
            <a:r>
              <a:rPr lang="en-US" altLang="zh-CN" sz="1400" dirty="0">
                <a:solidFill>
                  <a:srgbClr val="000000"/>
                </a:solidFill>
              </a:rPr>
              <a:t>in</a:t>
            </a:r>
            <a:r>
              <a:rPr lang="zh-CN" altLang="en-US" sz="1400" dirty="0">
                <a:solidFill>
                  <a:srgbClr val="000000"/>
                </a:solidFill>
              </a:rPr>
              <a:t> </a:t>
            </a:r>
            <a:r>
              <a:rPr lang="en-US" altLang="zh-CN" sz="1400" dirty="0">
                <a:solidFill>
                  <a:srgbClr val="000000"/>
                </a:solidFill>
              </a:rPr>
              <a:t>satisfaction,</a:t>
            </a:r>
            <a:r>
              <a:rPr lang="zh-CN" altLang="en-US" sz="1400" dirty="0">
                <a:solidFill>
                  <a:srgbClr val="000000"/>
                </a:solidFill>
              </a:rPr>
              <a:t> </a:t>
            </a:r>
            <a:r>
              <a:rPr lang="en-US" altLang="zh-CN" sz="1400" dirty="0">
                <a:solidFill>
                  <a:srgbClr val="000000"/>
                </a:solidFill>
              </a:rPr>
              <a:t>Hotel condition,</a:t>
            </a:r>
            <a:r>
              <a:rPr lang="zh-CN" altLang="en-US" sz="1400" dirty="0">
                <a:solidFill>
                  <a:srgbClr val="000000"/>
                </a:solidFill>
              </a:rPr>
              <a:t> </a:t>
            </a:r>
            <a:r>
              <a:rPr lang="en-US" altLang="zh-CN" sz="1400" dirty="0">
                <a:solidFill>
                  <a:srgbClr val="000000"/>
                </a:solidFill>
              </a:rPr>
              <a:t>Customer service quality,</a:t>
            </a:r>
            <a:r>
              <a:rPr lang="zh-CN" altLang="en-US" sz="1400" dirty="0">
                <a:solidFill>
                  <a:srgbClr val="000000"/>
                </a:solidFill>
              </a:rPr>
              <a:t> </a:t>
            </a:r>
            <a:r>
              <a:rPr lang="en-US" altLang="zh-CN" sz="1400" dirty="0">
                <a:solidFill>
                  <a:srgbClr val="000000"/>
                </a:solidFill>
              </a:rPr>
              <a:t>Guest room satisfaction,</a:t>
            </a:r>
            <a:r>
              <a:rPr lang="zh-CN" altLang="en-US" sz="1400" dirty="0">
                <a:solidFill>
                  <a:srgbClr val="000000"/>
                </a:solidFill>
              </a:rPr>
              <a:t> </a:t>
            </a:r>
            <a:r>
              <a:rPr lang="en-US" altLang="zh-CN" sz="1400" dirty="0">
                <a:solidFill>
                  <a:srgbClr val="000000"/>
                </a:solidFill>
              </a:rPr>
              <a:t>Internet satisfaction,</a:t>
            </a:r>
            <a:r>
              <a:rPr lang="zh-CN" altLang="en-US" sz="1400" dirty="0">
                <a:solidFill>
                  <a:srgbClr val="000000"/>
                </a:solidFill>
              </a:rPr>
              <a:t> </a:t>
            </a:r>
            <a:r>
              <a:rPr lang="en-US" altLang="zh-CN" sz="1400" dirty="0">
                <a:solidFill>
                  <a:srgbClr val="000000"/>
                </a:solidFill>
              </a:rPr>
              <a:t>Staff attitude,</a:t>
            </a:r>
            <a:r>
              <a:rPr lang="zh-CN" altLang="en-US" sz="1400" dirty="0">
                <a:solidFill>
                  <a:srgbClr val="000000"/>
                </a:solidFill>
              </a:rPr>
              <a:t> </a:t>
            </a:r>
            <a:r>
              <a:rPr lang="en-US" altLang="zh-CN" sz="1400" dirty="0">
                <a:solidFill>
                  <a:srgbClr val="000000"/>
                </a:solidFill>
              </a:rPr>
              <a:t>Tranquility </a:t>
            </a:r>
            <a:endParaRPr lang="en-US" altLang="zh-CN" sz="2400" dirty="0">
              <a:solidFill>
                <a:srgbClr val="000000"/>
              </a:solidFill>
            </a:endParaRPr>
          </a:p>
          <a:p>
            <a:r>
              <a:rPr lang="en-US" altLang="zh-CN" sz="1400" b="1" dirty="0">
                <a:solidFill>
                  <a:srgbClr val="000000"/>
                </a:solidFill>
              </a:rPr>
              <a:t>Customer service </a:t>
            </a:r>
            <a:r>
              <a:rPr lang="en-US" altLang="zh-CN" sz="1400" dirty="0">
                <a:solidFill>
                  <a:srgbClr val="000000"/>
                </a:solidFill>
              </a:rPr>
              <a:t>quality and </a:t>
            </a:r>
            <a:r>
              <a:rPr lang="en-US" altLang="zh-CN" sz="1400" b="1" dirty="0">
                <a:solidFill>
                  <a:srgbClr val="000000"/>
                </a:solidFill>
              </a:rPr>
              <a:t>guest room satisfaction </a:t>
            </a:r>
            <a:r>
              <a:rPr lang="en-US" altLang="zh-CN" sz="1400" dirty="0">
                <a:solidFill>
                  <a:srgbClr val="000000"/>
                </a:solidFill>
              </a:rPr>
              <a:t>are still the most important contributor to high LTR(Likelihood</a:t>
            </a:r>
            <a:r>
              <a:rPr lang="zh-CN" altLang="en-US" sz="1400" dirty="0">
                <a:solidFill>
                  <a:srgbClr val="000000"/>
                </a:solidFill>
              </a:rPr>
              <a:t> </a:t>
            </a:r>
            <a:r>
              <a:rPr lang="en-US" altLang="zh-CN" sz="1400" dirty="0">
                <a:solidFill>
                  <a:srgbClr val="000000"/>
                </a:solidFill>
              </a:rPr>
              <a:t>to</a:t>
            </a:r>
            <a:r>
              <a:rPr lang="zh-CN" altLang="en-US" sz="1400" dirty="0">
                <a:solidFill>
                  <a:srgbClr val="000000"/>
                </a:solidFill>
              </a:rPr>
              <a:t> </a:t>
            </a:r>
            <a:r>
              <a:rPr lang="en-US" altLang="zh-CN" sz="1400" dirty="0">
                <a:solidFill>
                  <a:srgbClr val="000000"/>
                </a:solidFill>
              </a:rPr>
              <a:t>recommend). </a:t>
            </a:r>
          </a:p>
          <a:p>
            <a:r>
              <a:rPr lang="en-US" altLang="zh-CN" sz="1400" dirty="0">
                <a:solidFill>
                  <a:srgbClr val="000000"/>
                </a:solidFill>
              </a:rPr>
              <a:t>With one unit metric increase in customer service quality and guest room satisfaction, respectively the LTR will increase by 0.35 and 0.34</a:t>
            </a:r>
            <a:r>
              <a:rPr lang="zh-CN" altLang="en-US" sz="1400" dirty="0">
                <a:solidFill>
                  <a:srgbClr val="000000"/>
                </a:solidFill>
              </a:rPr>
              <a:t> </a:t>
            </a:r>
            <a:r>
              <a:rPr lang="en-US" altLang="zh-CN" sz="1400" dirty="0">
                <a:solidFill>
                  <a:srgbClr val="000000"/>
                </a:solidFill>
              </a:rPr>
              <a:t>out</a:t>
            </a:r>
            <a:r>
              <a:rPr lang="zh-CN" altLang="en-US" sz="1400" dirty="0">
                <a:solidFill>
                  <a:srgbClr val="000000"/>
                </a:solidFill>
              </a:rPr>
              <a:t> </a:t>
            </a:r>
            <a:r>
              <a:rPr lang="en-US" altLang="zh-CN" sz="1400" dirty="0">
                <a:solidFill>
                  <a:srgbClr val="000000"/>
                </a:solidFill>
              </a:rPr>
              <a:t>of</a:t>
            </a:r>
            <a:r>
              <a:rPr lang="zh-CN" altLang="en-US" sz="1400" dirty="0">
                <a:solidFill>
                  <a:srgbClr val="000000"/>
                </a:solidFill>
              </a:rPr>
              <a:t> </a:t>
            </a:r>
            <a:r>
              <a:rPr lang="en-US" altLang="zh-CN" sz="1400" dirty="0">
                <a:solidFill>
                  <a:srgbClr val="000000"/>
                </a:solidFill>
              </a:rPr>
              <a:t>10. </a:t>
            </a:r>
          </a:p>
          <a:p>
            <a:r>
              <a:rPr lang="en-US" altLang="zh-CN" sz="1400" b="1" dirty="0">
                <a:solidFill>
                  <a:srgbClr val="000000"/>
                </a:solidFill>
              </a:rPr>
              <a:t>Guest room</a:t>
            </a:r>
            <a:r>
              <a:rPr lang="en-US" altLang="zh-CN" sz="1400" dirty="0">
                <a:solidFill>
                  <a:srgbClr val="000000"/>
                </a:solidFill>
              </a:rPr>
              <a:t> </a:t>
            </a:r>
            <a:r>
              <a:rPr lang="en-US" altLang="zh-CN" sz="1400" b="1" dirty="0">
                <a:solidFill>
                  <a:srgbClr val="000000"/>
                </a:solidFill>
              </a:rPr>
              <a:t>satisfaction</a:t>
            </a:r>
            <a:r>
              <a:rPr lang="en-US" altLang="zh-CN" sz="1400" dirty="0">
                <a:solidFill>
                  <a:srgbClr val="000000"/>
                </a:solidFill>
              </a:rPr>
              <a:t> and </a:t>
            </a:r>
            <a:r>
              <a:rPr lang="en-US" altLang="zh-CN" sz="1400" b="1" dirty="0">
                <a:solidFill>
                  <a:srgbClr val="000000"/>
                </a:solidFill>
              </a:rPr>
              <a:t>customer service quality</a:t>
            </a:r>
            <a:r>
              <a:rPr lang="en-US" altLang="zh-CN" sz="1400" dirty="0">
                <a:solidFill>
                  <a:srgbClr val="000000"/>
                </a:solidFill>
              </a:rPr>
              <a:t> are the most important factors. </a:t>
            </a:r>
          </a:p>
          <a:p>
            <a:endParaRPr lang="en-US" altLang="zh-CN" sz="1400" dirty="0">
              <a:solidFill>
                <a:srgbClr val="000000"/>
              </a:solidFill>
            </a:endParaRPr>
          </a:p>
          <a:p>
            <a:pPr marL="0" indent="0">
              <a:buNone/>
            </a:pPr>
            <a:endParaRPr lang="en-US" altLang="zh-CN" sz="2400" dirty="0">
              <a:solidFill>
                <a:srgbClr val="000000"/>
              </a:solidFill>
            </a:endParaRPr>
          </a:p>
          <a:p>
            <a:pPr marL="0" indent="0">
              <a:buNone/>
            </a:pPr>
            <a:endParaRPr lang="en-US" altLang="zh-CN" sz="2400" dirty="0">
              <a:solidFill>
                <a:srgbClr val="000000"/>
              </a:solidFill>
            </a:endParaRPr>
          </a:p>
        </p:txBody>
      </p:sp>
    </p:spTree>
    <p:extLst>
      <p:ext uri="{BB962C8B-B14F-4D97-AF65-F5344CB8AC3E}">
        <p14:creationId xmlns:p14="http://schemas.microsoft.com/office/powerpoint/2010/main" val="118312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D37CFD3-E608-7643-A958-1528092C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08C0B-9C88-3E44-9ABD-136859EF7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83E3CC-2C3F-904D-B3F1-0738D4B1F5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AE1F29E-FCB9-5944-83B6-5BB3EA4CDF15}"/>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71294A88-B9EF-3048-98C9-AC30C56B7908}"/>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Association rules model:</a:t>
            </a:r>
          </a:p>
          <a:p>
            <a:pPr marL="0" indent="0">
              <a:buNone/>
            </a:pPr>
            <a:endParaRPr lang="en-US" altLang="zh-CN" sz="2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endParaRPr lang="en-US" altLang="zh-CN" sz="1400" dirty="0">
              <a:solidFill>
                <a:srgbClr val="000000"/>
              </a:solidFill>
            </a:endParaRPr>
          </a:p>
          <a:p>
            <a:pPr marL="0" indent="0">
              <a:buNone/>
            </a:pPr>
            <a:endParaRPr lang="en-US" altLang="zh-CN" sz="2400" dirty="0">
              <a:solidFill>
                <a:srgbClr val="000000"/>
              </a:solidFill>
            </a:endParaRPr>
          </a:p>
          <a:p>
            <a:pPr marL="0" indent="0">
              <a:buNone/>
            </a:pPr>
            <a:endParaRPr lang="en-US" altLang="zh-CN" sz="2400" dirty="0">
              <a:solidFill>
                <a:srgbClr val="000000"/>
              </a:solidFill>
            </a:endParaRPr>
          </a:p>
        </p:txBody>
      </p:sp>
      <p:grpSp>
        <p:nvGrpSpPr>
          <p:cNvPr id="9" name="Group 8">
            <a:extLst>
              <a:ext uri="{FF2B5EF4-FFF2-40B4-BE49-F238E27FC236}">
                <a16:creationId xmlns:a16="http://schemas.microsoft.com/office/drawing/2014/main" id="{E35C0873-1020-5B48-B59E-DE2BBBFF389A}"/>
              </a:ext>
            </a:extLst>
          </p:cNvPr>
          <p:cNvGrpSpPr/>
          <p:nvPr/>
        </p:nvGrpSpPr>
        <p:grpSpPr>
          <a:xfrm>
            <a:off x="5813026" y="1407162"/>
            <a:ext cx="5943600" cy="914400"/>
            <a:chOff x="1600200" y="1104750"/>
            <a:chExt cx="5943600" cy="914400"/>
          </a:xfrm>
        </p:grpSpPr>
        <p:pic>
          <p:nvPicPr>
            <p:cNvPr id="10" name="Shape 199">
              <a:extLst>
                <a:ext uri="{FF2B5EF4-FFF2-40B4-BE49-F238E27FC236}">
                  <a16:creationId xmlns:a16="http://schemas.microsoft.com/office/drawing/2014/main" id="{52E2752B-B288-784C-928A-184E656E3A11}"/>
                </a:ext>
              </a:extLst>
            </p:cNvPr>
            <p:cNvPicPr preferRelativeResize="0"/>
            <p:nvPr/>
          </p:nvPicPr>
          <p:blipFill>
            <a:blip r:embed="rId4">
              <a:alphaModFix/>
            </a:blip>
            <a:stretch>
              <a:fillRect/>
            </a:stretch>
          </p:blipFill>
          <p:spPr>
            <a:xfrm>
              <a:off x="1600200" y="1104750"/>
              <a:ext cx="5943600" cy="914400"/>
            </a:xfrm>
            <a:prstGeom prst="rect">
              <a:avLst/>
            </a:prstGeom>
            <a:noFill/>
            <a:ln>
              <a:noFill/>
            </a:ln>
          </p:spPr>
        </p:pic>
        <p:sp>
          <p:nvSpPr>
            <p:cNvPr id="11" name="Shape 202">
              <a:extLst>
                <a:ext uri="{FF2B5EF4-FFF2-40B4-BE49-F238E27FC236}">
                  <a16:creationId xmlns:a16="http://schemas.microsoft.com/office/drawing/2014/main" id="{0D93028E-881E-6140-943B-99789FD22523}"/>
                </a:ext>
              </a:extLst>
            </p:cNvPr>
            <p:cNvSpPr/>
            <p:nvPr/>
          </p:nvSpPr>
          <p:spPr>
            <a:xfrm>
              <a:off x="1848325" y="1414875"/>
              <a:ext cx="1855800" cy="45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 name="Shape 203">
              <a:extLst>
                <a:ext uri="{FF2B5EF4-FFF2-40B4-BE49-F238E27FC236}">
                  <a16:creationId xmlns:a16="http://schemas.microsoft.com/office/drawing/2014/main" id="{ACE0FECA-1C64-514D-B8A6-0118C04995C4}"/>
                </a:ext>
              </a:extLst>
            </p:cNvPr>
            <p:cNvSpPr/>
            <p:nvPr/>
          </p:nvSpPr>
          <p:spPr>
            <a:xfrm>
              <a:off x="5924525" y="1420425"/>
              <a:ext cx="669300" cy="44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3" name="Group 12">
            <a:extLst>
              <a:ext uri="{FF2B5EF4-FFF2-40B4-BE49-F238E27FC236}">
                <a16:creationId xmlns:a16="http://schemas.microsoft.com/office/drawing/2014/main" id="{04C8BFF9-8A96-6D48-AE7F-E0C9520A0C95}"/>
              </a:ext>
            </a:extLst>
          </p:cNvPr>
          <p:cNvGrpSpPr/>
          <p:nvPr/>
        </p:nvGrpSpPr>
        <p:grpSpPr>
          <a:xfrm>
            <a:off x="5813026" y="2571925"/>
            <a:ext cx="5943600" cy="762000"/>
            <a:chOff x="1600200" y="2269513"/>
            <a:chExt cx="5943600" cy="762000"/>
          </a:xfrm>
        </p:grpSpPr>
        <p:pic>
          <p:nvPicPr>
            <p:cNvPr id="14" name="Shape 200">
              <a:extLst>
                <a:ext uri="{FF2B5EF4-FFF2-40B4-BE49-F238E27FC236}">
                  <a16:creationId xmlns:a16="http://schemas.microsoft.com/office/drawing/2014/main" id="{D88BBE3E-8E0A-1C41-ACBF-D5E01785E8F1}"/>
                </a:ext>
              </a:extLst>
            </p:cNvPr>
            <p:cNvPicPr preferRelativeResize="0"/>
            <p:nvPr/>
          </p:nvPicPr>
          <p:blipFill>
            <a:blip r:embed="rId5">
              <a:alphaModFix/>
            </a:blip>
            <a:stretch>
              <a:fillRect/>
            </a:stretch>
          </p:blipFill>
          <p:spPr>
            <a:xfrm>
              <a:off x="1600200" y="2269513"/>
              <a:ext cx="5943600" cy="762000"/>
            </a:xfrm>
            <a:prstGeom prst="rect">
              <a:avLst/>
            </a:prstGeom>
            <a:noFill/>
            <a:ln>
              <a:noFill/>
            </a:ln>
          </p:spPr>
        </p:pic>
        <p:sp>
          <p:nvSpPr>
            <p:cNvPr id="15" name="Shape 204">
              <a:extLst>
                <a:ext uri="{FF2B5EF4-FFF2-40B4-BE49-F238E27FC236}">
                  <a16:creationId xmlns:a16="http://schemas.microsoft.com/office/drawing/2014/main" id="{E9CBC8DD-F1E8-7B4A-B48A-44B5E32B5A63}"/>
                </a:ext>
              </a:extLst>
            </p:cNvPr>
            <p:cNvSpPr/>
            <p:nvPr/>
          </p:nvSpPr>
          <p:spPr>
            <a:xfrm>
              <a:off x="1848325" y="2574025"/>
              <a:ext cx="1855800" cy="40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Shape 205">
              <a:extLst>
                <a:ext uri="{FF2B5EF4-FFF2-40B4-BE49-F238E27FC236}">
                  <a16:creationId xmlns:a16="http://schemas.microsoft.com/office/drawing/2014/main" id="{1E8C63CF-67BD-4543-88F5-BD972B3AAA47}"/>
                </a:ext>
              </a:extLst>
            </p:cNvPr>
            <p:cNvSpPr/>
            <p:nvPr/>
          </p:nvSpPr>
          <p:spPr>
            <a:xfrm>
              <a:off x="5857575" y="2553325"/>
              <a:ext cx="669300" cy="44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7" name="Group 16">
            <a:extLst>
              <a:ext uri="{FF2B5EF4-FFF2-40B4-BE49-F238E27FC236}">
                <a16:creationId xmlns:a16="http://schemas.microsoft.com/office/drawing/2014/main" id="{5EBA2A9F-CC4D-4240-8E1A-261F15DE9AA5}"/>
              </a:ext>
            </a:extLst>
          </p:cNvPr>
          <p:cNvGrpSpPr/>
          <p:nvPr/>
        </p:nvGrpSpPr>
        <p:grpSpPr>
          <a:xfrm>
            <a:off x="5813026" y="3648887"/>
            <a:ext cx="5943600" cy="1476375"/>
            <a:chOff x="1600200" y="3346475"/>
            <a:chExt cx="5943600" cy="1476375"/>
          </a:xfrm>
        </p:grpSpPr>
        <p:pic>
          <p:nvPicPr>
            <p:cNvPr id="18" name="Shape 201">
              <a:extLst>
                <a:ext uri="{FF2B5EF4-FFF2-40B4-BE49-F238E27FC236}">
                  <a16:creationId xmlns:a16="http://schemas.microsoft.com/office/drawing/2014/main" id="{C98722E4-2D6B-6D45-AAC6-1EFBDB6A178D}"/>
                </a:ext>
              </a:extLst>
            </p:cNvPr>
            <p:cNvPicPr preferRelativeResize="0"/>
            <p:nvPr/>
          </p:nvPicPr>
          <p:blipFill>
            <a:blip r:embed="rId6">
              <a:alphaModFix/>
            </a:blip>
            <a:stretch>
              <a:fillRect/>
            </a:stretch>
          </p:blipFill>
          <p:spPr>
            <a:xfrm>
              <a:off x="1600200" y="3346475"/>
              <a:ext cx="5943600" cy="1476375"/>
            </a:xfrm>
            <a:prstGeom prst="rect">
              <a:avLst/>
            </a:prstGeom>
            <a:noFill/>
            <a:ln>
              <a:noFill/>
            </a:ln>
          </p:spPr>
        </p:pic>
        <p:sp>
          <p:nvSpPr>
            <p:cNvPr id="19" name="Shape 206">
              <a:extLst>
                <a:ext uri="{FF2B5EF4-FFF2-40B4-BE49-F238E27FC236}">
                  <a16:creationId xmlns:a16="http://schemas.microsoft.com/office/drawing/2014/main" id="{72274FDD-2C30-DB4F-92C7-E2689DAE4E36}"/>
                </a:ext>
              </a:extLst>
            </p:cNvPr>
            <p:cNvSpPr/>
            <p:nvPr/>
          </p:nvSpPr>
          <p:spPr>
            <a:xfrm>
              <a:off x="1848325" y="3602875"/>
              <a:ext cx="1911600" cy="17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Shape 207">
              <a:extLst>
                <a:ext uri="{FF2B5EF4-FFF2-40B4-BE49-F238E27FC236}">
                  <a16:creationId xmlns:a16="http://schemas.microsoft.com/office/drawing/2014/main" id="{4CDE7453-1E45-004E-BEB4-B1FFC418C79A}"/>
                </a:ext>
              </a:extLst>
            </p:cNvPr>
            <p:cNvSpPr/>
            <p:nvPr/>
          </p:nvSpPr>
          <p:spPr>
            <a:xfrm>
              <a:off x="1848325" y="4086650"/>
              <a:ext cx="1855800" cy="26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Shape 208">
              <a:extLst>
                <a:ext uri="{FF2B5EF4-FFF2-40B4-BE49-F238E27FC236}">
                  <a16:creationId xmlns:a16="http://schemas.microsoft.com/office/drawing/2014/main" id="{80D514ED-D479-4043-B36B-BB2B8F77737B}"/>
                </a:ext>
              </a:extLst>
            </p:cNvPr>
            <p:cNvSpPr/>
            <p:nvPr/>
          </p:nvSpPr>
          <p:spPr>
            <a:xfrm>
              <a:off x="5857575" y="4086650"/>
              <a:ext cx="669300" cy="26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Shape 209">
              <a:extLst>
                <a:ext uri="{FF2B5EF4-FFF2-40B4-BE49-F238E27FC236}">
                  <a16:creationId xmlns:a16="http://schemas.microsoft.com/office/drawing/2014/main" id="{66641EC1-FC65-D445-9E42-681584F9C63C}"/>
                </a:ext>
              </a:extLst>
            </p:cNvPr>
            <p:cNvSpPr/>
            <p:nvPr/>
          </p:nvSpPr>
          <p:spPr>
            <a:xfrm>
              <a:off x="5857575" y="3615925"/>
              <a:ext cx="669300" cy="150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extLst>
      <p:ext uri="{BB962C8B-B14F-4D97-AF65-F5344CB8AC3E}">
        <p14:creationId xmlns:p14="http://schemas.microsoft.com/office/powerpoint/2010/main" val="154103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D37CFD3-E608-7643-A958-1528092C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08C0B-9C88-3E44-9ABD-136859EF7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83E3CC-2C3F-904D-B3F1-0738D4B1F5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AE1F29E-FCB9-5944-83B6-5BB3EA4CDF15}"/>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71294A88-B9EF-3048-98C9-AC30C56B7908}"/>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Actionable insights/Recommendations :</a:t>
            </a:r>
          </a:p>
          <a:p>
            <a:pPr marL="0" indent="0">
              <a:buNone/>
            </a:pPr>
            <a:r>
              <a:rPr lang="en-US" altLang="zh-CN" sz="1500" dirty="0">
                <a:solidFill>
                  <a:srgbClr val="000000"/>
                </a:solidFill>
              </a:rPr>
              <a:t>Hyatt should focus more on guest room satisfaction, customer service quality and hotel condition in order to increase NPS score</a:t>
            </a:r>
          </a:p>
          <a:p>
            <a:r>
              <a:rPr lang="en-US" altLang="zh-CN" sz="1500" dirty="0">
                <a:solidFill>
                  <a:srgbClr val="000000"/>
                </a:solidFill>
              </a:rPr>
              <a:t>Investing in better or more frequent staff customer service training and upgrade expectations of hotel cleanliness and train staff on new policies</a:t>
            </a:r>
          </a:p>
          <a:p>
            <a:r>
              <a:rPr lang="en-US" altLang="zh-CN" sz="1500" dirty="0">
                <a:solidFill>
                  <a:srgbClr val="000000"/>
                </a:solidFill>
              </a:rPr>
              <a:t>Updating furniture, technology and facilities to ensure hotel is in its best condition </a:t>
            </a:r>
            <a:endParaRPr lang="en-US" altLang="zh-CN" sz="2400" dirty="0">
              <a:solidFill>
                <a:srgbClr val="000000"/>
              </a:solidFill>
            </a:endParaRPr>
          </a:p>
          <a:p>
            <a:endParaRPr lang="en-US" altLang="zh-CN" sz="2400" dirty="0">
              <a:solidFill>
                <a:srgbClr val="000000"/>
              </a:solidFill>
            </a:endParaRPr>
          </a:p>
          <a:p>
            <a:endParaRPr lang="en-US" altLang="zh-CN" sz="2400" dirty="0">
              <a:solidFill>
                <a:srgbClr val="000000"/>
              </a:solidFill>
            </a:endParaRPr>
          </a:p>
        </p:txBody>
      </p:sp>
    </p:spTree>
    <p:extLst>
      <p:ext uri="{BB962C8B-B14F-4D97-AF65-F5344CB8AC3E}">
        <p14:creationId xmlns:p14="http://schemas.microsoft.com/office/powerpoint/2010/main" val="203541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3900924" cy="2760098"/>
          </a:xfrm>
        </p:spPr>
        <p:txBody>
          <a:bodyPr>
            <a:normAutofit/>
          </a:bodyPr>
          <a:lstStyle/>
          <a:p>
            <a:r>
              <a:rPr lang="en-US" altLang="zh-CN" dirty="0">
                <a:solidFill>
                  <a:srgbClr val="FFFFFF"/>
                </a:solidFill>
              </a:rPr>
              <a:t>IST 659 Data Admin</a:t>
            </a:r>
            <a:r>
              <a:rPr lang="zh-CN" altLang="en-US" dirty="0">
                <a:solidFill>
                  <a:srgbClr val="FFFFFF"/>
                </a:solidFill>
              </a:rPr>
              <a:t> </a:t>
            </a:r>
            <a:r>
              <a:rPr lang="en-US" altLang="zh-CN" dirty="0">
                <a:solidFill>
                  <a:srgbClr val="FFFFFF"/>
                </a:solidFill>
              </a:rPr>
              <a:t>Concepts &amp; Db </a:t>
            </a:r>
            <a:r>
              <a:rPr lang="en-US" altLang="zh-CN" dirty="0" err="1">
                <a:solidFill>
                  <a:srgbClr val="FFFFFF"/>
                </a:solidFill>
              </a:rPr>
              <a:t>Mgmt</a:t>
            </a:r>
            <a:endParaRPr lang="en-US" dirty="0">
              <a:solidFill>
                <a:srgbClr val="FFFFFF"/>
              </a:solidFill>
            </a:endParaRPr>
          </a:p>
        </p:txBody>
      </p:sp>
      <p:sp>
        <p:nvSpPr>
          <p:cNvPr id="9" name="Content Placeholder 2">
            <a:extLst>
              <a:ext uri="{FF2B5EF4-FFF2-40B4-BE49-F238E27FC236}">
                <a16:creationId xmlns:a16="http://schemas.microsoft.com/office/drawing/2014/main" id="{4483312E-2DCA-8C44-9E3A-2260B18D22F3}"/>
              </a:ext>
            </a:extLst>
          </p:cNvPr>
          <p:cNvSpPr>
            <a:spLocks noGrp="1"/>
          </p:cNvSpPr>
          <p:nvPr>
            <p:ph idx="1"/>
          </p:nvPr>
        </p:nvSpPr>
        <p:spPr>
          <a:xfrm>
            <a:off x="5333865" y="774915"/>
            <a:ext cx="6082110" cy="5230634"/>
          </a:xfrm>
        </p:spPr>
        <p:txBody>
          <a:bodyPr anchor="ctr">
            <a:normAutofit/>
          </a:bodyPr>
          <a:lstStyle/>
          <a:p>
            <a:pPr marL="0" indent="0">
              <a:buNone/>
            </a:pPr>
            <a:r>
              <a:rPr lang="en-US" altLang="zh-CN" sz="2400" dirty="0">
                <a:solidFill>
                  <a:srgbClr val="000000"/>
                </a:solidFill>
              </a:rPr>
              <a:t>Curriculum Information Sharing System Design</a:t>
            </a:r>
            <a:endParaRPr lang="en-US" sz="2400" dirty="0">
              <a:solidFill>
                <a:srgbClr val="000000"/>
              </a:solidFill>
            </a:endParaRPr>
          </a:p>
        </p:txBody>
      </p:sp>
    </p:spTree>
    <p:extLst>
      <p:ext uri="{BB962C8B-B14F-4D97-AF65-F5344CB8AC3E}">
        <p14:creationId xmlns:p14="http://schemas.microsoft.com/office/powerpoint/2010/main" val="328322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097B65E-ECDB-1D4C-ABCD-B54C521BB81E}"/>
              </a:ext>
            </a:extLst>
          </p:cNvPr>
          <p:cNvPicPr>
            <a:picLocks noChangeAspect="1"/>
          </p:cNvPicPr>
          <p:nvPr/>
        </p:nvPicPr>
        <p:blipFill>
          <a:blip r:embed="rId3"/>
          <a:stretch>
            <a:fillRect/>
          </a:stretch>
        </p:blipFill>
        <p:spPr>
          <a:xfrm>
            <a:off x="1317185" y="1197883"/>
            <a:ext cx="10127417" cy="5510186"/>
          </a:xfrm>
          <a:prstGeom prst="rect">
            <a:avLst/>
          </a:prstGeom>
        </p:spPr>
      </p:pic>
      <p:grpSp>
        <p:nvGrpSpPr>
          <p:cNvPr id="15" name="Group 14">
            <a:extLst>
              <a:ext uri="{FF2B5EF4-FFF2-40B4-BE49-F238E27FC236}">
                <a16:creationId xmlns:a16="http://schemas.microsoft.com/office/drawing/2014/main" id="{2FAD8B16-D44F-2E40-AD5C-5F88953D6553}"/>
              </a:ext>
            </a:extLst>
          </p:cNvPr>
          <p:cNvGrpSpPr/>
          <p:nvPr/>
        </p:nvGrpSpPr>
        <p:grpSpPr>
          <a:xfrm>
            <a:off x="0" y="23317"/>
            <a:ext cx="5350009" cy="1174567"/>
            <a:chOff x="0" y="23317"/>
            <a:chExt cx="5350009" cy="1174567"/>
          </a:xfrm>
        </p:grpSpPr>
        <p:pic>
          <p:nvPicPr>
            <p:cNvPr id="14" name="Picture 13" descr="A close up of clouds in the sky&#10;&#10;Description automatically generated">
              <a:extLst>
                <a:ext uri="{FF2B5EF4-FFF2-40B4-BE49-F238E27FC236}">
                  <a16:creationId xmlns:a16="http://schemas.microsoft.com/office/drawing/2014/main" id="{7129D4DF-49BB-4040-AF69-26B27513D721}"/>
                </a:ext>
              </a:extLst>
            </p:cNvPr>
            <p:cNvPicPr>
              <a:picLocks noChangeAspect="1"/>
            </p:cNvPicPr>
            <p:nvPr/>
          </p:nvPicPr>
          <p:blipFill>
            <a:blip r:embed="rId4"/>
            <a:stretch>
              <a:fillRect/>
            </a:stretch>
          </p:blipFill>
          <p:spPr>
            <a:xfrm>
              <a:off x="0" y="23317"/>
              <a:ext cx="5350009" cy="1174567"/>
            </a:xfrm>
            <a:prstGeom prst="rect">
              <a:avLst/>
            </a:prstGeom>
          </p:spPr>
        </p:pic>
        <p:sp>
          <p:nvSpPr>
            <p:cNvPr id="5" name="TextBox 4">
              <a:extLst>
                <a:ext uri="{FF2B5EF4-FFF2-40B4-BE49-F238E27FC236}">
                  <a16:creationId xmlns:a16="http://schemas.microsoft.com/office/drawing/2014/main" id="{C9D52F07-F012-C942-9C0E-60165EA85F6B}"/>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36592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786AC-EB29-304D-93B7-03E07D38052E}"/>
              </a:ext>
            </a:extLst>
          </p:cNvPr>
          <p:cNvPicPr>
            <a:picLocks noChangeAspect="1"/>
          </p:cNvPicPr>
          <p:nvPr/>
        </p:nvPicPr>
        <p:blipFill>
          <a:blip r:embed="rId3"/>
          <a:stretch>
            <a:fillRect/>
          </a:stretch>
        </p:blipFill>
        <p:spPr>
          <a:xfrm>
            <a:off x="330469" y="1340727"/>
            <a:ext cx="5393572" cy="5292672"/>
          </a:xfrm>
          <a:prstGeom prst="rect">
            <a:avLst/>
          </a:prstGeom>
        </p:spPr>
      </p:pic>
      <p:pic>
        <p:nvPicPr>
          <p:cNvPr id="9" name="Picture 8">
            <a:extLst>
              <a:ext uri="{FF2B5EF4-FFF2-40B4-BE49-F238E27FC236}">
                <a16:creationId xmlns:a16="http://schemas.microsoft.com/office/drawing/2014/main" id="{84C6BE19-DFE0-9B41-9479-F53D736608B9}"/>
              </a:ext>
            </a:extLst>
          </p:cNvPr>
          <p:cNvPicPr>
            <a:picLocks noChangeAspect="1"/>
          </p:cNvPicPr>
          <p:nvPr/>
        </p:nvPicPr>
        <p:blipFill>
          <a:blip r:embed="rId4"/>
          <a:stretch>
            <a:fillRect/>
          </a:stretch>
        </p:blipFill>
        <p:spPr>
          <a:xfrm>
            <a:off x="5888850" y="1340727"/>
            <a:ext cx="6066455" cy="5292672"/>
          </a:xfrm>
          <a:prstGeom prst="rect">
            <a:avLst/>
          </a:prstGeom>
        </p:spPr>
      </p:pic>
      <p:grpSp>
        <p:nvGrpSpPr>
          <p:cNvPr id="10" name="Group 9">
            <a:extLst>
              <a:ext uri="{FF2B5EF4-FFF2-40B4-BE49-F238E27FC236}">
                <a16:creationId xmlns:a16="http://schemas.microsoft.com/office/drawing/2014/main" id="{2C51EED4-A46D-8141-8C82-0BE273286864}"/>
              </a:ext>
            </a:extLst>
          </p:cNvPr>
          <p:cNvGrpSpPr/>
          <p:nvPr/>
        </p:nvGrpSpPr>
        <p:grpSpPr>
          <a:xfrm>
            <a:off x="0" y="23317"/>
            <a:ext cx="5350009" cy="1174567"/>
            <a:chOff x="0" y="23317"/>
            <a:chExt cx="5350009" cy="1174567"/>
          </a:xfrm>
        </p:grpSpPr>
        <p:pic>
          <p:nvPicPr>
            <p:cNvPr id="11" name="Picture 10" descr="A close up of clouds in the sky&#10;&#10;Description automatically generated">
              <a:extLst>
                <a:ext uri="{FF2B5EF4-FFF2-40B4-BE49-F238E27FC236}">
                  <a16:creationId xmlns:a16="http://schemas.microsoft.com/office/drawing/2014/main" id="{AC1C64CE-A8EF-9443-8A57-C7013905B10C}"/>
                </a:ext>
              </a:extLst>
            </p:cNvPr>
            <p:cNvPicPr>
              <a:picLocks noChangeAspect="1"/>
            </p:cNvPicPr>
            <p:nvPr/>
          </p:nvPicPr>
          <p:blipFill>
            <a:blip r:embed="rId5"/>
            <a:stretch>
              <a:fillRect/>
            </a:stretch>
          </p:blipFill>
          <p:spPr>
            <a:xfrm>
              <a:off x="0" y="23317"/>
              <a:ext cx="5350009" cy="1174567"/>
            </a:xfrm>
            <a:prstGeom prst="rect">
              <a:avLst/>
            </a:prstGeom>
          </p:spPr>
        </p:pic>
        <p:sp>
          <p:nvSpPr>
            <p:cNvPr id="12" name="TextBox 11">
              <a:extLst>
                <a:ext uri="{FF2B5EF4-FFF2-40B4-BE49-F238E27FC236}">
                  <a16:creationId xmlns:a16="http://schemas.microsoft.com/office/drawing/2014/main" id="{E153A2F8-71FF-2C48-810F-386E129E513E}"/>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1612497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BB73F4-4D45-B742-AEC1-1D758C4C9ED4}"/>
              </a:ext>
            </a:extLst>
          </p:cNvPr>
          <p:cNvPicPr>
            <a:picLocks noChangeAspect="1"/>
          </p:cNvPicPr>
          <p:nvPr/>
        </p:nvPicPr>
        <p:blipFill>
          <a:blip r:embed="rId3"/>
          <a:stretch>
            <a:fillRect/>
          </a:stretch>
        </p:blipFill>
        <p:spPr>
          <a:xfrm>
            <a:off x="3124200" y="1510814"/>
            <a:ext cx="5943600" cy="4699000"/>
          </a:xfrm>
          <a:prstGeom prst="rect">
            <a:avLst/>
          </a:prstGeom>
        </p:spPr>
      </p:pic>
      <p:grpSp>
        <p:nvGrpSpPr>
          <p:cNvPr id="5" name="Group 4">
            <a:extLst>
              <a:ext uri="{FF2B5EF4-FFF2-40B4-BE49-F238E27FC236}">
                <a16:creationId xmlns:a16="http://schemas.microsoft.com/office/drawing/2014/main" id="{06C59751-5235-DE4C-ABC7-B40EB1F8C557}"/>
              </a:ext>
            </a:extLst>
          </p:cNvPr>
          <p:cNvGrpSpPr/>
          <p:nvPr/>
        </p:nvGrpSpPr>
        <p:grpSpPr>
          <a:xfrm>
            <a:off x="0" y="23317"/>
            <a:ext cx="5350009" cy="1174567"/>
            <a:chOff x="0" y="23317"/>
            <a:chExt cx="5350009" cy="1174567"/>
          </a:xfrm>
        </p:grpSpPr>
        <p:pic>
          <p:nvPicPr>
            <p:cNvPr id="6" name="Picture 5" descr="A close up of clouds in the sky&#10;&#10;Description automatically generated">
              <a:extLst>
                <a:ext uri="{FF2B5EF4-FFF2-40B4-BE49-F238E27FC236}">
                  <a16:creationId xmlns:a16="http://schemas.microsoft.com/office/drawing/2014/main" id="{4A0E0169-6D80-0948-ACCE-DB3B871DF3B3}"/>
                </a:ext>
              </a:extLst>
            </p:cNvPr>
            <p:cNvPicPr>
              <a:picLocks noChangeAspect="1"/>
            </p:cNvPicPr>
            <p:nvPr/>
          </p:nvPicPr>
          <p:blipFill>
            <a:blip r:embed="rId4"/>
            <a:stretch>
              <a:fillRect/>
            </a:stretch>
          </p:blipFill>
          <p:spPr>
            <a:xfrm>
              <a:off x="0" y="23317"/>
              <a:ext cx="5350009" cy="1174567"/>
            </a:xfrm>
            <a:prstGeom prst="rect">
              <a:avLst/>
            </a:prstGeom>
          </p:spPr>
        </p:pic>
        <p:sp>
          <p:nvSpPr>
            <p:cNvPr id="7" name="TextBox 6">
              <a:extLst>
                <a:ext uri="{FF2B5EF4-FFF2-40B4-BE49-F238E27FC236}">
                  <a16:creationId xmlns:a16="http://schemas.microsoft.com/office/drawing/2014/main" id="{81D42AC6-BB72-9646-A450-F4AB45C16B1F}"/>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2493222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A1D89ED-C45F-0B41-AE4C-2A5684E853C4}"/>
              </a:ext>
            </a:extLst>
          </p:cNvPr>
          <p:cNvGrpSpPr/>
          <p:nvPr/>
        </p:nvGrpSpPr>
        <p:grpSpPr>
          <a:xfrm>
            <a:off x="0" y="23317"/>
            <a:ext cx="5350009" cy="1174567"/>
            <a:chOff x="0" y="23317"/>
            <a:chExt cx="5350009" cy="1174567"/>
          </a:xfrm>
        </p:grpSpPr>
        <p:pic>
          <p:nvPicPr>
            <p:cNvPr id="7" name="Picture 6" descr="A close up of clouds in the sky&#10;&#10;Description automatically generated">
              <a:extLst>
                <a:ext uri="{FF2B5EF4-FFF2-40B4-BE49-F238E27FC236}">
                  <a16:creationId xmlns:a16="http://schemas.microsoft.com/office/drawing/2014/main" id="{0FF5A778-5CAE-B342-9CFE-EDE731FC69CB}"/>
                </a:ext>
              </a:extLst>
            </p:cNvPr>
            <p:cNvPicPr>
              <a:picLocks noChangeAspect="1"/>
            </p:cNvPicPr>
            <p:nvPr/>
          </p:nvPicPr>
          <p:blipFill>
            <a:blip r:embed="rId3"/>
            <a:stretch>
              <a:fillRect/>
            </a:stretch>
          </p:blipFill>
          <p:spPr>
            <a:xfrm>
              <a:off x="0" y="23317"/>
              <a:ext cx="5350009" cy="1174567"/>
            </a:xfrm>
            <a:prstGeom prst="rect">
              <a:avLst/>
            </a:prstGeom>
          </p:spPr>
        </p:pic>
        <p:sp>
          <p:nvSpPr>
            <p:cNvPr id="8" name="TextBox 7">
              <a:extLst>
                <a:ext uri="{FF2B5EF4-FFF2-40B4-BE49-F238E27FC236}">
                  <a16:creationId xmlns:a16="http://schemas.microsoft.com/office/drawing/2014/main" id="{9D6F5590-9C9B-3440-8AD5-BBAE02341171}"/>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pic>
        <p:nvPicPr>
          <p:cNvPr id="9" name="Picture 8" descr="student">
            <a:extLst>
              <a:ext uri="{FF2B5EF4-FFF2-40B4-BE49-F238E27FC236}">
                <a16:creationId xmlns:a16="http://schemas.microsoft.com/office/drawing/2014/main" id="{68B8744D-29C8-5342-86B0-1995F54090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16216" y="3989794"/>
            <a:ext cx="7742184" cy="2612417"/>
          </a:xfrm>
          <a:prstGeom prst="rect">
            <a:avLst/>
          </a:prstGeom>
          <a:noFill/>
          <a:ln>
            <a:noFill/>
          </a:ln>
        </p:spPr>
      </p:pic>
      <p:pic>
        <p:nvPicPr>
          <p:cNvPr id="10" name="Picture 9">
            <a:extLst>
              <a:ext uri="{FF2B5EF4-FFF2-40B4-BE49-F238E27FC236}">
                <a16:creationId xmlns:a16="http://schemas.microsoft.com/office/drawing/2014/main" id="{22D7AD49-D544-6646-A11D-34C43AC91611}"/>
              </a:ext>
            </a:extLst>
          </p:cNvPr>
          <p:cNvPicPr>
            <a:picLocks noChangeAspect="1"/>
          </p:cNvPicPr>
          <p:nvPr/>
        </p:nvPicPr>
        <p:blipFill>
          <a:blip r:embed="rId5"/>
          <a:stretch>
            <a:fillRect/>
          </a:stretch>
        </p:blipFill>
        <p:spPr>
          <a:xfrm>
            <a:off x="2316216" y="1197883"/>
            <a:ext cx="8200444" cy="3048883"/>
          </a:xfrm>
          <a:prstGeom prst="rect">
            <a:avLst/>
          </a:prstGeom>
        </p:spPr>
      </p:pic>
    </p:spTree>
    <p:extLst>
      <p:ext uri="{BB962C8B-B14F-4D97-AF65-F5344CB8AC3E}">
        <p14:creationId xmlns:p14="http://schemas.microsoft.com/office/powerpoint/2010/main" val="223108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1B6157-F0F1-E04E-B54C-FF56EA2EAD97}"/>
              </a:ext>
            </a:extLst>
          </p:cNvPr>
          <p:cNvPicPr>
            <a:picLocks noChangeAspect="1"/>
          </p:cNvPicPr>
          <p:nvPr/>
        </p:nvPicPr>
        <p:blipFill>
          <a:blip r:embed="rId3"/>
          <a:stretch>
            <a:fillRect/>
          </a:stretch>
        </p:blipFill>
        <p:spPr>
          <a:xfrm>
            <a:off x="152399" y="1992070"/>
            <a:ext cx="6516841" cy="2743200"/>
          </a:xfrm>
          <a:prstGeom prst="rect">
            <a:avLst/>
          </a:prstGeom>
        </p:spPr>
      </p:pic>
      <p:pic>
        <p:nvPicPr>
          <p:cNvPr id="6" name="Picture 5" descr="major question1">
            <a:extLst>
              <a:ext uri="{FF2B5EF4-FFF2-40B4-BE49-F238E27FC236}">
                <a16:creationId xmlns:a16="http://schemas.microsoft.com/office/drawing/2014/main" id="{8613303B-C5E7-CD4A-ABB1-F9D2495B93D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89700" y="1750770"/>
            <a:ext cx="5549900" cy="2984500"/>
          </a:xfrm>
          <a:prstGeom prst="rect">
            <a:avLst/>
          </a:prstGeom>
          <a:noFill/>
          <a:ln>
            <a:noFill/>
          </a:ln>
        </p:spPr>
      </p:pic>
      <p:grpSp>
        <p:nvGrpSpPr>
          <p:cNvPr id="7" name="Group 6">
            <a:extLst>
              <a:ext uri="{FF2B5EF4-FFF2-40B4-BE49-F238E27FC236}">
                <a16:creationId xmlns:a16="http://schemas.microsoft.com/office/drawing/2014/main" id="{F656935F-3841-4E45-A844-667EF8F08DDE}"/>
              </a:ext>
            </a:extLst>
          </p:cNvPr>
          <p:cNvGrpSpPr/>
          <p:nvPr/>
        </p:nvGrpSpPr>
        <p:grpSpPr>
          <a:xfrm>
            <a:off x="0" y="23317"/>
            <a:ext cx="5350009" cy="1174567"/>
            <a:chOff x="0" y="23317"/>
            <a:chExt cx="5350009" cy="1174567"/>
          </a:xfrm>
        </p:grpSpPr>
        <p:pic>
          <p:nvPicPr>
            <p:cNvPr id="8" name="Picture 7" descr="A close up of clouds in the sky&#10;&#10;Description automatically generated">
              <a:extLst>
                <a:ext uri="{FF2B5EF4-FFF2-40B4-BE49-F238E27FC236}">
                  <a16:creationId xmlns:a16="http://schemas.microsoft.com/office/drawing/2014/main" id="{FB042ABF-FB31-4843-80E9-8906323A3971}"/>
                </a:ext>
              </a:extLst>
            </p:cNvPr>
            <p:cNvPicPr>
              <a:picLocks noChangeAspect="1"/>
            </p:cNvPicPr>
            <p:nvPr/>
          </p:nvPicPr>
          <p:blipFill>
            <a:blip r:embed="rId5"/>
            <a:stretch>
              <a:fillRect/>
            </a:stretch>
          </p:blipFill>
          <p:spPr>
            <a:xfrm>
              <a:off x="0" y="23317"/>
              <a:ext cx="5350009" cy="1174567"/>
            </a:xfrm>
            <a:prstGeom prst="rect">
              <a:avLst/>
            </a:prstGeom>
          </p:spPr>
        </p:pic>
        <p:sp>
          <p:nvSpPr>
            <p:cNvPr id="9" name="TextBox 8">
              <a:extLst>
                <a:ext uri="{FF2B5EF4-FFF2-40B4-BE49-F238E27FC236}">
                  <a16:creationId xmlns:a16="http://schemas.microsoft.com/office/drawing/2014/main" id="{0B3E27EE-7051-A943-84CA-9694A84CB0AD}"/>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32129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F4E6EA-4762-764D-9C17-5998B1EE5C63}"/>
              </a:ext>
            </a:extLst>
          </p:cNvPr>
          <p:cNvGrpSpPr/>
          <p:nvPr/>
        </p:nvGrpSpPr>
        <p:grpSpPr>
          <a:xfrm>
            <a:off x="0" y="23317"/>
            <a:ext cx="5350009" cy="1174567"/>
            <a:chOff x="0" y="23317"/>
            <a:chExt cx="5350009" cy="1174567"/>
          </a:xfrm>
        </p:grpSpPr>
        <p:pic>
          <p:nvPicPr>
            <p:cNvPr id="5" name="Picture 4" descr="A close up of clouds in the sky&#10;&#10;Description automatically generated">
              <a:extLst>
                <a:ext uri="{FF2B5EF4-FFF2-40B4-BE49-F238E27FC236}">
                  <a16:creationId xmlns:a16="http://schemas.microsoft.com/office/drawing/2014/main" id="{B5328772-8528-6944-A9B7-E014C1011C04}"/>
                </a:ext>
              </a:extLst>
            </p:cNvPr>
            <p:cNvPicPr>
              <a:picLocks noChangeAspect="1"/>
            </p:cNvPicPr>
            <p:nvPr/>
          </p:nvPicPr>
          <p:blipFill>
            <a:blip r:embed="rId3"/>
            <a:stretch>
              <a:fillRect/>
            </a:stretch>
          </p:blipFill>
          <p:spPr>
            <a:xfrm>
              <a:off x="0" y="23317"/>
              <a:ext cx="5350009" cy="1174567"/>
            </a:xfrm>
            <a:prstGeom prst="rect">
              <a:avLst/>
            </a:prstGeom>
          </p:spPr>
        </p:pic>
        <p:sp>
          <p:nvSpPr>
            <p:cNvPr id="6" name="TextBox 5">
              <a:extLst>
                <a:ext uri="{FF2B5EF4-FFF2-40B4-BE49-F238E27FC236}">
                  <a16:creationId xmlns:a16="http://schemas.microsoft.com/office/drawing/2014/main" id="{CB2318E8-281C-7042-82A0-D9E1CF2E148C}"/>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pic>
        <p:nvPicPr>
          <p:cNvPr id="7" name="Picture 6">
            <a:extLst>
              <a:ext uri="{FF2B5EF4-FFF2-40B4-BE49-F238E27FC236}">
                <a16:creationId xmlns:a16="http://schemas.microsoft.com/office/drawing/2014/main" id="{300D1521-79A2-2A48-9EBF-838CACE6CD97}"/>
              </a:ext>
            </a:extLst>
          </p:cNvPr>
          <p:cNvPicPr>
            <a:picLocks noChangeAspect="1"/>
          </p:cNvPicPr>
          <p:nvPr/>
        </p:nvPicPr>
        <p:blipFill>
          <a:blip r:embed="rId4"/>
          <a:stretch>
            <a:fillRect/>
          </a:stretch>
        </p:blipFill>
        <p:spPr>
          <a:xfrm>
            <a:off x="2638479" y="1197883"/>
            <a:ext cx="7492139" cy="4050238"/>
          </a:xfrm>
          <a:prstGeom prst="rect">
            <a:avLst/>
          </a:prstGeom>
        </p:spPr>
      </p:pic>
      <p:pic>
        <p:nvPicPr>
          <p:cNvPr id="8" name="Picture 7" descr="Major question 4">
            <a:extLst>
              <a:ext uri="{FF2B5EF4-FFF2-40B4-BE49-F238E27FC236}">
                <a16:creationId xmlns:a16="http://schemas.microsoft.com/office/drawing/2014/main" id="{29FC6D69-5B78-8146-9EF4-3B07DB358F8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01950" y="5108956"/>
            <a:ext cx="7342430" cy="1462325"/>
          </a:xfrm>
          <a:prstGeom prst="rect">
            <a:avLst/>
          </a:prstGeom>
          <a:noFill/>
          <a:ln>
            <a:noFill/>
          </a:ln>
        </p:spPr>
      </p:pic>
    </p:spTree>
    <p:extLst>
      <p:ext uri="{BB962C8B-B14F-4D97-AF65-F5344CB8AC3E}">
        <p14:creationId xmlns:p14="http://schemas.microsoft.com/office/powerpoint/2010/main" val="1545653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EFACA6B-5E39-2F4F-B327-33BF8C7B91A0}"/>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content</a:t>
            </a:r>
          </a:p>
        </p:txBody>
      </p:sp>
      <p:sp>
        <p:nvSpPr>
          <p:cNvPr id="3" name="Content Placeholder 2">
            <a:extLst>
              <a:ext uri="{FF2B5EF4-FFF2-40B4-BE49-F238E27FC236}">
                <a16:creationId xmlns:a16="http://schemas.microsoft.com/office/drawing/2014/main" id="{0964A770-B885-344A-8B3D-21555CB7FB70}"/>
              </a:ext>
            </a:extLst>
          </p:cNvPr>
          <p:cNvSpPr>
            <a:spLocks noGrp="1"/>
          </p:cNvSpPr>
          <p:nvPr>
            <p:ph idx="1"/>
          </p:nvPr>
        </p:nvSpPr>
        <p:spPr>
          <a:xfrm>
            <a:off x="1179226" y="3092970"/>
            <a:ext cx="9833548" cy="2693976"/>
          </a:xfrm>
        </p:spPr>
        <p:txBody>
          <a:bodyPr>
            <a:normAutofit/>
          </a:bodyPr>
          <a:lstStyle/>
          <a:p>
            <a:r>
              <a:rPr lang="en-US" altLang="zh-CN" sz="2000" dirty="0">
                <a:solidFill>
                  <a:srgbClr val="000000"/>
                </a:solidFill>
              </a:rPr>
              <a:t>Personal</a:t>
            </a:r>
            <a:r>
              <a:rPr lang="zh-CN" altLang="en-US" sz="2000" dirty="0">
                <a:solidFill>
                  <a:srgbClr val="000000"/>
                </a:solidFill>
              </a:rPr>
              <a:t> </a:t>
            </a:r>
            <a:r>
              <a:rPr lang="en-US" altLang="zh-CN" sz="2000" dirty="0">
                <a:solidFill>
                  <a:srgbClr val="000000"/>
                </a:solidFill>
              </a:rPr>
              <a:t>background</a:t>
            </a:r>
            <a:r>
              <a:rPr lang="zh-CN" altLang="en-US" sz="2000" dirty="0">
                <a:solidFill>
                  <a:srgbClr val="000000"/>
                </a:solidFill>
              </a:rPr>
              <a:t> </a:t>
            </a:r>
            <a:r>
              <a:rPr lang="en-US" altLang="zh-CN" sz="2000" dirty="0">
                <a:solidFill>
                  <a:srgbClr val="000000"/>
                </a:solidFill>
              </a:rPr>
              <a:t>introduction</a:t>
            </a:r>
          </a:p>
          <a:p>
            <a:r>
              <a:rPr lang="en-US" altLang="zh-CN" sz="2000" dirty="0">
                <a:solidFill>
                  <a:srgbClr val="000000"/>
                </a:solidFill>
              </a:rPr>
              <a:t>Academic</a:t>
            </a:r>
            <a:r>
              <a:rPr lang="zh-CN" altLang="en-US" sz="2000" dirty="0">
                <a:solidFill>
                  <a:srgbClr val="000000"/>
                </a:solidFill>
              </a:rPr>
              <a:t> </a:t>
            </a:r>
            <a:r>
              <a:rPr lang="en-US" altLang="zh-CN" sz="2000" dirty="0">
                <a:solidFill>
                  <a:srgbClr val="000000"/>
                </a:solidFill>
              </a:rPr>
              <a:t>study</a:t>
            </a:r>
            <a:r>
              <a:rPr lang="zh-CN" altLang="en-US" sz="2000" dirty="0">
                <a:solidFill>
                  <a:srgbClr val="000000"/>
                </a:solidFill>
              </a:rPr>
              <a:t> </a:t>
            </a:r>
            <a:r>
              <a:rPr lang="en-US" altLang="zh-CN" sz="2000" dirty="0">
                <a:solidFill>
                  <a:srgbClr val="000000"/>
                </a:solidFill>
              </a:rPr>
              <a:t>in</a:t>
            </a:r>
            <a:r>
              <a:rPr lang="zh-CN" altLang="en-US" sz="2000" dirty="0">
                <a:solidFill>
                  <a:srgbClr val="000000"/>
                </a:solidFill>
              </a:rPr>
              <a:t> </a:t>
            </a:r>
            <a:r>
              <a:rPr lang="en-US" altLang="zh-CN" sz="2000" dirty="0">
                <a:solidFill>
                  <a:srgbClr val="000000"/>
                </a:solidFill>
              </a:rPr>
              <a:t>M.S.</a:t>
            </a:r>
            <a:r>
              <a:rPr lang="zh-CN" altLang="en-US" sz="2000" dirty="0">
                <a:solidFill>
                  <a:srgbClr val="000000"/>
                </a:solidFill>
              </a:rPr>
              <a:t> </a:t>
            </a:r>
            <a:r>
              <a:rPr lang="en-US" altLang="zh-CN" sz="2000" dirty="0">
                <a:solidFill>
                  <a:srgbClr val="000000"/>
                </a:solidFill>
              </a:rPr>
              <a:t>ADS</a:t>
            </a:r>
            <a:r>
              <a:rPr lang="zh-CN" altLang="en-US" sz="2000" dirty="0">
                <a:solidFill>
                  <a:srgbClr val="000000"/>
                </a:solidFill>
              </a:rPr>
              <a:t> </a:t>
            </a:r>
            <a:r>
              <a:rPr lang="en-US" altLang="zh-CN" sz="2000" dirty="0">
                <a:solidFill>
                  <a:srgbClr val="000000"/>
                </a:solidFill>
              </a:rPr>
              <a:t>program</a:t>
            </a:r>
          </a:p>
          <a:p>
            <a:r>
              <a:rPr lang="en-US" altLang="zh-CN" sz="2000" dirty="0">
                <a:solidFill>
                  <a:srgbClr val="000000"/>
                </a:solidFill>
              </a:rPr>
              <a:t>Program</a:t>
            </a:r>
            <a:r>
              <a:rPr lang="zh-CN" altLang="en-US" sz="2000" dirty="0">
                <a:solidFill>
                  <a:srgbClr val="000000"/>
                </a:solidFill>
              </a:rPr>
              <a:t> </a:t>
            </a:r>
            <a:r>
              <a:rPr lang="en-US" altLang="zh-CN" sz="2000" dirty="0">
                <a:solidFill>
                  <a:srgbClr val="000000"/>
                </a:solidFill>
              </a:rPr>
              <a:t>learning</a:t>
            </a:r>
            <a:r>
              <a:rPr lang="zh-CN" altLang="en-US" sz="2000" dirty="0">
                <a:solidFill>
                  <a:srgbClr val="000000"/>
                </a:solidFill>
              </a:rPr>
              <a:t> </a:t>
            </a:r>
            <a:r>
              <a:rPr lang="en-US" altLang="zh-CN" sz="2000" dirty="0">
                <a:solidFill>
                  <a:srgbClr val="000000"/>
                </a:solidFill>
              </a:rPr>
              <a:t>objectives</a:t>
            </a:r>
            <a:r>
              <a:rPr lang="zh-CN" altLang="en-US" sz="2000" dirty="0">
                <a:solidFill>
                  <a:srgbClr val="000000"/>
                </a:solidFill>
              </a:rPr>
              <a:t> </a:t>
            </a:r>
            <a:r>
              <a:rPr lang="en-US" altLang="zh-CN" sz="2000" dirty="0">
                <a:solidFill>
                  <a:srgbClr val="000000"/>
                </a:solidFill>
              </a:rPr>
              <a:t>achievement</a:t>
            </a:r>
            <a:endParaRPr lang="en-US" sz="2000" dirty="0">
              <a:solidFill>
                <a:srgbClr val="000000"/>
              </a:solidFill>
            </a:endParaRPr>
          </a:p>
        </p:txBody>
      </p:sp>
    </p:spTree>
    <p:extLst>
      <p:ext uri="{BB962C8B-B14F-4D97-AF65-F5344CB8AC3E}">
        <p14:creationId xmlns:p14="http://schemas.microsoft.com/office/powerpoint/2010/main" val="223012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mepage">
            <a:extLst>
              <a:ext uri="{FF2B5EF4-FFF2-40B4-BE49-F238E27FC236}">
                <a16:creationId xmlns:a16="http://schemas.microsoft.com/office/drawing/2014/main" id="{622FD6C1-6A54-174E-9D88-4977A7AFDC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1950" y="1352550"/>
            <a:ext cx="6388100" cy="4152900"/>
          </a:xfrm>
          <a:prstGeom prst="rect">
            <a:avLst/>
          </a:prstGeom>
          <a:noFill/>
          <a:ln>
            <a:noFill/>
          </a:ln>
        </p:spPr>
      </p:pic>
      <p:grpSp>
        <p:nvGrpSpPr>
          <p:cNvPr id="5" name="Group 4">
            <a:extLst>
              <a:ext uri="{FF2B5EF4-FFF2-40B4-BE49-F238E27FC236}">
                <a16:creationId xmlns:a16="http://schemas.microsoft.com/office/drawing/2014/main" id="{A0E42184-2BB8-B843-8D13-ECBA8CD1710C}"/>
              </a:ext>
            </a:extLst>
          </p:cNvPr>
          <p:cNvGrpSpPr/>
          <p:nvPr/>
        </p:nvGrpSpPr>
        <p:grpSpPr>
          <a:xfrm>
            <a:off x="0" y="23317"/>
            <a:ext cx="5350009" cy="1174567"/>
            <a:chOff x="0" y="23317"/>
            <a:chExt cx="5350009" cy="1174567"/>
          </a:xfrm>
        </p:grpSpPr>
        <p:pic>
          <p:nvPicPr>
            <p:cNvPr id="6" name="Picture 5" descr="A close up of clouds in the sky&#10;&#10;Description automatically generated">
              <a:extLst>
                <a:ext uri="{FF2B5EF4-FFF2-40B4-BE49-F238E27FC236}">
                  <a16:creationId xmlns:a16="http://schemas.microsoft.com/office/drawing/2014/main" id="{AC09C4EE-402C-3441-89F1-E494305C89F3}"/>
                </a:ext>
              </a:extLst>
            </p:cNvPr>
            <p:cNvPicPr>
              <a:picLocks noChangeAspect="1"/>
            </p:cNvPicPr>
            <p:nvPr/>
          </p:nvPicPr>
          <p:blipFill>
            <a:blip r:embed="rId4"/>
            <a:stretch>
              <a:fillRect/>
            </a:stretch>
          </p:blipFill>
          <p:spPr>
            <a:xfrm>
              <a:off x="0" y="23317"/>
              <a:ext cx="5350009" cy="1174567"/>
            </a:xfrm>
            <a:prstGeom prst="rect">
              <a:avLst/>
            </a:prstGeom>
          </p:spPr>
        </p:pic>
        <p:sp>
          <p:nvSpPr>
            <p:cNvPr id="7" name="TextBox 6">
              <a:extLst>
                <a:ext uri="{FF2B5EF4-FFF2-40B4-BE49-F238E27FC236}">
                  <a16:creationId xmlns:a16="http://schemas.microsoft.com/office/drawing/2014/main" id="{450BD699-5E30-AA40-97C2-582FB3733522}"/>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2006251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A372A26-7D35-204E-9A8D-FCE4F23F3360}"/>
              </a:ext>
            </a:extLst>
          </p:cNvPr>
          <p:cNvGrpSpPr/>
          <p:nvPr/>
        </p:nvGrpSpPr>
        <p:grpSpPr>
          <a:xfrm>
            <a:off x="0" y="23317"/>
            <a:ext cx="5350009" cy="1174567"/>
            <a:chOff x="0" y="23317"/>
            <a:chExt cx="5350009" cy="1174567"/>
          </a:xfrm>
        </p:grpSpPr>
        <p:pic>
          <p:nvPicPr>
            <p:cNvPr id="5" name="Picture 4" descr="A close up of clouds in the sky&#10;&#10;Description automatically generated">
              <a:extLst>
                <a:ext uri="{FF2B5EF4-FFF2-40B4-BE49-F238E27FC236}">
                  <a16:creationId xmlns:a16="http://schemas.microsoft.com/office/drawing/2014/main" id="{CB38A239-6648-A642-A1CA-2FE21CF9502F}"/>
                </a:ext>
              </a:extLst>
            </p:cNvPr>
            <p:cNvPicPr>
              <a:picLocks noChangeAspect="1"/>
            </p:cNvPicPr>
            <p:nvPr/>
          </p:nvPicPr>
          <p:blipFill>
            <a:blip r:embed="rId3"/>
            <a:stretch>
              <a:fillRect/>
            </a:stretch>
          </p:blipFill>
          <p:spPr>
            <a:xfrm>
              <a:off x="0" y="23317"/>
              <a:ext cx="5350009" cy="1174567"/>
            </a:xfrm>
            <a:prstGeom prst="rect">
              <a:avLst/>
            </a:prstGeom>
          </p:spPr>
        </p:pic>
        <p:sp>
          <p:nvSpPr>
            <p:cNvPr id="6" name="TextBox 5">
              <a:extLst>
                <a:ext uri="{FF2B5EF4-FFF2-40B4-BE49-F238E27FC236}">
                  <a16:creationId xmlns:a16="http://schemas.microsoft.com/office/drawing/2014/main" id="{0D266846-D680-5B4F-8B9B-E9AE9C136502}"/>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pic>
        <p:nvPicPr>
          <p:cNvPr id="7" name="Picture 6" descr="student login">
            <a:extLst>
              <a:ext uri="{FF2B5EF4-FFF2-40B4-BE49-F238E27FC236}">
                <a16:creationId xmlns:a16="http://schemas.microsoft.com/office/drawing/2014/main" id="{EF1517B9-11EB-5B46-9F18-B2667B8AC96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60700" y="1454150"/>
            <a:ext cx="6070600" cy="3949700"/>
          </a:xfrm>
          <a:prstGeom prst="rect">
            <a:avLst/>
          </a:prstGeom>
          <a:noFill/>
          <a:ln>
            <a:noFill/>
          </a:ln>
        </p:spPr>
      </p:pic>
    </p:spTree>
    <p:extLst>
      <p:ext uri="{BB962C8B-B14F-4D97-AF65-F5344CB8AC3E}">
        <p14:creationId xmlns:p14="http://schemas.microsoft.com/office/powerpoint/2010/main" val="181928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udent homepage">
            <a:extLst>
              <a:ext uri="{FF2B5EF4-FFF2-40B4-BE49-F238E27FC236}">
                <a16:creationId xmlns:a16="http://schemas.microsoft.com/office/drawing/2014/main" id="{04D15644-69A3-AC41-8D35-1FD7A7BB04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01950" y="1352550"/>
            <a:ext cx="6388100" cy="4152900"/>
          </a:xfrm>
          <a:prstGeom prst="rect">
            <a:avLst/>
          </a:prstGeom>
          <a:noFill/>
          <a:ln>
            <a:noFill/>
          </a:ln>
        </p:spPr>
      </p:pic>
      <p:grpSp>
        <p:nvGrpSpPr>
          <p:cNvPr id="5" name="Group 4">
            <a:extLst>
              <a:ext uri="{FF2B5EF4-FFF2-40B4-BE49-F238E27FC236}">
                <a16:creationId xmlns:a16="http://schemas.microsoft.com/office/drawing/2014/main" id="{74C46514-BD91-E441-A060-47E08B8CA270}"/>
              </a:ext>
            </a:extLst>
          </p:cNvPr>
          <p:cNvGrpSpPr/>
          <p:nvPr/>
        </p:nvGrpSpPr>
        <p:grpSpPr>
          <a:xfrm>
            <a:off x="0" y="23317"/>
            <a:ext cx="5350009" cy="1174567"/>
            <a:chOff x="0" y="23317"/>
            <a:chExt cx="5350009" cy="1174567"/>
          </a:xfrm>
        </p:grpSpPr>
        <p:pic>
          <p:nvPicPr>
            <p:cNvPr id="6" name="Picture 5" descr="A close up of clouds in the sky&#10;&#10;Description automatically generated">
              <a:extLst>
                <a:ext uri="{FF2B5EF4-FFF2-40B4-BE49-F238E27FC236}">
                  <a16:creationId xmlns:a16="http://schemas.microsoft.com/office/drawing/2014/main" id="{033A39E2-69A8-BB4C-A5AA-EEEC05FC2A1D}"/>
                </a:ext>
              </a:extLst>
            </p:cNvPr>
            <p:cNvPicPr>
              <a:picLocks noChangeAspect="1"/>
            </p:cNvPicPr>
            <p:nvPr/>
          </p:nvPicPr>
          <p:blipFill>
            <a:blip r:embed="rId4"/>
            <a:stretch>
              <a:fillRect/>
            </a:stretch>
          </p:blipFill>
          <p:spPr>
            <a:xfrm>
              <a:off x="0" y="23317"/>
              <a:ext cx="5350009" cy="1174567"/>
            </a:xfrm>
            <a:prstGeom prst="rect">
              <a:avLst/>
            </a:prstGeom>
          </p:spPr>
        </p:pic>
        <p:sp>
          <p:nvSpPr>
            <p:cNvPr id="7" name="TextBox 6">
              <a:extLst>
                <a:ext uri="{FF2B5EF4-FFF2-40B4-BE49-F238E27FC236}">
                  <a16:creationId xmlns:a16="http://schemas.microsoft.com/office/drawing/2014/main" id="{83B25ED8-A20C-D045-B838-ADA387C8173C}"/>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spTree>
    <p:extLst>
      <p:ext uri="{BB962C8B-B14F-4D97-AF65-F5344CB8AC3E}">
        <p14:creationId xmlns:p14="http://schemas.microsoft.com/office/powerpoint/2010/main" val="3664675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3EB8D4-904D-3F4F-9814-DF93B7C9FF74}"/>
              </a:ext>
            </a:extLst>
          </p:cNvPr>
          <p:cNvGrpSpPr/>
          <p:nvPr/>
        </p:nvGrpSpPr>
        <p:grpSpPr>
          <a:xfrm>
            <a:off x="0" y="23317"/>
            <a:ext cx="5350009" cy="1174567"/>
            <a:chOff x="0" y="23317"/>
            <a:chExt cx="5350009" cy="1174567"/>
          </a:xfrm>
        </p:grpSpPr>
        <p:pic>
          <p:nvPicPr>
            <p:cNvPr id="5" name="Picture 4" descr="A close up of clouds in the sky&#10;&#10;Description automatically generated">
              <a:extLst>
                <a:ext uri="{FF2B5EF4-FFF2-40B4-BE49-F238E27FC236}">
                  <a16:creationId xmlns:a16="http://schemas.microsoft.com/office/drawing/2014/main" id="{FF771192-F65E-C646-B220-770F4AB94092}"/>
                </a:ext>
              </a:extLst>
            </p:cNvPr>
            <p:cNvPicPr>
              <a:picLocks noChangeAspect="1"/>
            </p:cNvPicPr>
            <p:nvPr/>
          </p:nvPicPr>
          <p:blipFill>
            <a:blip r:embed="rId3"/>
            <a:stretch>
              <a:fillRect/>
            </a:stretch>
          </p:blipFill>
          <p:spPr>
            <a:xfrm>
              <a:off x="0" y="23317"/>
              <a:ext cx="5350009" cy="1174567"/>
            </a:xfrm>
            <a:prstGeom prst="rect">
              <a:avLst/>
            </a:prstGeom>
          </p:spPr>
        </p:pic>
        <p:sp>
          <p:nvSpPr>
            <p:cNvPr id="6" name="TextBox 5">
              <a:extLst>
                <a:ext uri="{FF2B5EF4-FFF2-40B4-BE49-F238E27FC236}">
                  <a16:creationId xmlns:a16="http://schemas.microsoft.com/office/drawing/2014/main" id="{BDBD16D4-A374-0A43-813C-3BF356366652}"/>
                </a:ext>
              </a:extLst>
            </p:cNvPr>
            <p:cNvSpPr txBox="1"/>
            <p:nvPr/>
          </p:nvSpPr>
          <p:spPr>
            <a:xfrm>
              <a:off x="480447" y="425934"/>
              <a:ext cx="4031809" cy="369332"/>
            </a:xfrm>
            <a:prstGeom prst="rect">
              <a:avLst/>
            </a:prstGeom>
            <a:noFill/>
          </p:spPr>
          <p:txBody>
            <a:bodyPr wrap="none" rtlCol="0">
              <a:spAutoFit/>
            </a:bodyPr>
            <a:lstStyle/>
            <a:p>
              <a:r>
                <a:rPr lang="en-US" dirty="0">
                  <a:solidFill>
                    <a:schemeClr val="bg1"/>
                  </a:solidFill>
                </a:rPr>
                <a:t>IST659 Data Admin Concepts &amp; Db </a:t>
              </a:r>
              <a:r>
                <a:rPr lang="en-US" dirty="0" err="1">
                  <a:solidFill>
                    <a:schemeClr val="bg1"/>
                  </a:solidFill>
                </a:rPr>
                <a:t>Mgmt</a:t>
              </a:r>
              <a:endParaRPr lang="en-US" dirty="0">
                <a:solidFill>
                  <a:schemeClr val="bg1"/>
                </a:solidFill>
              </a:endParaRPr>
            </a:p>
          </p:txBody>
        </p:sp>
      </p:grpSp>
      <p:pic>
        <p:nvPicPr>
          <p:cNvPr id="7" name="Picture 6" descr="course enrollment">
            <a:extLst>
              <a:ext uri="{FF2B5EF4-FFF2-40B4-BE49-F238E27FC236}">
                <a16:creationId xmlns:a16="http://schemas.microsoft.com/office/drawing/2014/main" id="{1AB2B77C-64A5-0E46-A75A-DA8E7DE760F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65450" y="1384300"/>
            <a:ext cx="6261100" cy="4089400"/>
          </a:xfrm>
          <a:prstGeom prst="rect">
            <a:avLst/>
          </a:prstGeom>
          <a:noFill/>
          <a:ln>
            <a:noFill/>
          </a:ln>
        </p:spPr>
      </p:pic>
    </p:spTree>
    <p:extLst>
      <p:ext uri="{BB962C8B-B14F-4D97-AF65-F5344CB8AC3E}">
        <p14:creationId xmlns:p14="http://schemas.microsoft.com/office/powerpoint/2010/main" val="3891683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err="1">
                <a:solidFill>
                  <a:srgbClr val="000000"/>
                </a:solidFill>
              </a:rPr>
              <a:t>Gstore</a:t>
            </a:r>
            <a:r>
              <a:rPr lang="en-US" altLang="zh-CN" sz="2400" dirty="0">
                <a:solidFill>
                  <a:srgbClr val="000000"/>
                </a:solidFill>
              </a:rPr>
              <a:t> Revenue Prediction</a:t>
            </a:r>
          </a:p>
        </p:txBody>
      </p:sp>
    </p:spTree>
    <p:extLst>
      <p:ext uri="{BB962C8B-B14F-4D97-AF65-F5344CB8AC3E}">
        <p14:creationId xmlns:p14="http://schemas.microsoft.com/office/powerpoint/2010/main" val="1577496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Data Description:</a:t>
            </a:r>
          </a:p>
          <a:p>
            <a:pPr marL="0" indent="0">
              <a:buNone/>
            </a:pPr>
            <a:endParaRPr lang="en-US" altLang="zh-CN" sz="2400" dirty="0">
              <a:solidFill>
                <a:srgbClr val="000000"/>
              </a:solidFill>
            </a:endParaRPr>
          </a:p>
          <a:p>
            <a:r>
              <a:rPr lang="en-US" altLang="zh-CN" sz="1500" dirty="0">
                <a:solidFill>
                  <a:srgbClr val="000000"/>
                </a:solidFill>
              </a:rPr>
              <a:t>1.7</a:t>
            </a:r>
            <a:r>
              <a:rPr lang="zh-CN" altLang="en-US" sz="1500" dirty="0">
                <a:solidFill>
                  <a:srgbClr val="000000"/>
                </a:solidFill>
              </a:rPr>
              <a:t> </a:t>
            </a:r>
            <a:r>
              <a:rPr lang="en-US" altLang="zh-CN" sz="1500" dirty="0">
                <a:solidFill>
                  <a:srgbClr val="000000"/>
                </a:solidFill>
              </a:rPr>
              <a:t>million</a:t>
            </a:r>
            <a:r>
              <a:rPr lang="zh-CN" altLang="en-US" sz="1500" dirty="0">
                <a:solidFill>
                  <a:srgbClr val="000000"/>
                </a:solidFill>
              </a:rPr>
              <a:t> </a:t>
            </a:r>
            <a:r>
              <a:rPr lang="en-US" altLang="zh-CN" sz="1500" dirty="0">
                <a:solidFill>
                  <a:srgbClr val="000000"/>
                </a:solidFill>
              </a:rPr>
              <a:t>rows</a:t>
            </a:r>
            <a:r>
              <a:rPr lang="zh-CN" altLang="en-US" sz="1500" dirty="0">
                <a:solidFill>
                  <a:srgbClr val="000000"/>
                </a:solidFill>
              </a:rPr>
              <a:t> </a:t>
            </a:r>
            <a:r>
              <a:rPr lang="en-US" altLang="zh-CN" sz="1500" dirty="0">
                <a:solidFill>
                  <a:srgbClr val="000000"/>
                </a:solidFill>
              </a:rPr>
              <a:t>and</a:t>
            </a:r>
            <a:r>
              <a:rPr lang="zh-CN" altLang="en-US" sz="1500" dirty="0">
                <a:solidFill>
                  <a:srgbClr val="000000"/>
                </a:solidFill>
              </a:rPr>
              <a:t> </a:t>
            </a:r>
            <a:r>
              <a:rPr lang="en-US" altLang="zh-CN" sz="1500" dirty="0">
                <a:solidFill>
                  <a:srgbClr val="000000"/>
                </a:solidFill>
              </a:rPr>
              <a:t>50+</a:t>
            </a:r>
            <a:r>
              <a:rPr lang="zh-CN" altLang="en-US" sz="1500" dirty="0">
                <a:solidFill>
                  <a:srgbClr val="000000"/>
                </a:solidFill>
              </a:rPr>
              <a:t> </a:t>
            </a:r>
            <a:r>
              <a:rPr lang="en-US" altLang="zh-CN" sz="1500" dirty="0">
                <a:solidFill>
                  <a:srgbClr val="000000"/>
                </a:solidFill>
              </a:rPr>
              <a:t>columns</a:t>
            </a:r>
            <a:r>
              <a:rPr lang="zh-CN" altLang="en-US" sz="1500" dirty="0">
                <a:solidFill>
                  <a:srgbClr val="000000"/>
                </a:solidFill>
              </a:rPr>
              <a:t> </a:t>
            </a:r>
            <a:endParaRPr lang="en-US" altLang="zh-CN" sz="1500" dirty="0">
              <a:solidFill>
                <a:srgbClr val="000000"/>
              </a:solidFill>
            </a:endParaRPr>
          </a:p>
          <a:p>
            <a:r>
              <a:rPr lang="en-US" altLang="zh-CN" sz="1500" dirty="0">
                <a:solidFill>
                  <a:srgbClr val="000000"/>
                </a:solidFill>
              </a:rPr>
              <a:t>Label: whether</a:t>
            </a:r>
            <a:r>
              <a:rPr lang="zh-CN" altLang="en-US" sz="1500" dirty="0">
                <a:solidFill>
                  <a:srgbClr val="000000"/>
                </a:solidFill>
              </a:rPr>
              <a:t> </a:t>
            </a:r>
            <a:r>
              <a:rPr lang="en-US" altLang="zh-CN" sz="1500" dirty="0">
                <a:solidFill>
                  <a:srgbClr val="000000"/>
                </a:solidFill>
              </a:rPr>
              <a:t>a</a:t>
            </a:r>
            <a:r>
              <a:rPr lang="zh-CN" altLang="en-US" sz="1500" dirty="0">
                <a:solidFill>
                  <a:srgbClr val="000000"/>
                </a:solidFill>
              </a:rPr>
              <a:t> </a:t>
            </a:r>
            <a:r>
              <a:rPr lang="en-US" altLang="zh-CN" sz="1500" dirty="0">
                <a:solidFill>
                  <a:srgbClr val="000000"/>
                </a:solidFill>
              </a:rPr>
              <a:t>visitor</a:t>
            </a:r>
            <a:r>
              <a:rPr lang="zh-CN" altLang="en-US" sz="1500" dirty="0">
                <a:solidFill>
                  <a:srgbClr val="000000"/>
                </a:solidFill>
              </a:rPr>
              <a:t> </a:t>
            </a:r>
            <a:r>
              <a:rPr lang="en-US" altLang="zh-CN" sz="1500" dirty="0">
                <a:solidFill>
                  <a:srgbClr val="000000"/>
                </a:solidFill>
              </a:rPr>
              <a:t>consume</a:t>
            </a:r>
            <a:r>
              <a:rPr lang="zh-CN" altLang="en-US" sz="1500" dirty="0">
                <a:solidFill>
                  <a:srgbClr val="000000"/>
                </a:solidFill>
              </a:rPr>
              <a:t> </a:t>
            </a:r>
            <a:r>
              <a:rPr lang="en-US" altLang="zh-CN" sz="1500" dirty="0">
                <a:solidFill>
                  <a:srgbClr val="000000"/>
                </a:solidFill>
              </a:rPr>
              <a:t>or</a:t>
            </a:r>
            <a:r>
              <a:rPr lang="zh-CN" altLang="en-US" sz="1500" dirty="0">
                <a:solidFill>
                  <a:srgbClr val="000000"/>
                </a:solidFill>
              </a:rPr>
              <a:t> </a:t>
            </a:r>
            <a:r>
              <a:rPr lang="en-US" altLang="zh-CN" sz="1500" dirty="0">
                <a:solidFill>
                  <a:srgbClr val="000000"/>
                </a:solidFill>
              </a:rPr>
              <a:t>not</a:t>
            </a:r>
            <a:r>
              <a:rPr lang="zh-CN" altLang="en-US" sz="1500" dirty="0">
                <a:solidFill>
                  <a:srgbClr val="000000"/>
                </a:solidFill>
              </a:rPr>
              <a:t> </a:t>
            </a:r>
            <a:endParaRPr lang="en-US" altLang="zh-CN" sz="1500" dirty="0">
              <a:solidFill>
                <a:srgbClr val="000000"/>
              </a:solidFill>
            </a:endParaRPr>
          </a:p>
          <a:p>
            <a:r>
              <a:rPr lang="en-US" altLang="zh-CN" sz="1500" dirty="0">
                <a:solidFill>
                  <a:srgbClr val="000000"/>
                </a:solidFill>
              </a:rPr>
              <a:t>Focus on US area data</a:t>
            </a:r>
          </a:p>
          <a:p>
            <a:r>
              <a:rPr lang="en-US" altLang="zh-CN" sz="1500" dirty="0">
                <a:solidFill>
                  <a:srgbClr val="000000"/>
                </a:solidFill>
              </a:rPr>
              <a:t>Cleaned</a:t>
            </a:r>
            <a:r>
              <a:rPr lang="zh-CN" altLang="en-US" sz="1500" dirty="0">
                <a:solidFill>
                  <a:srgbClr val="000000"/>
                </a:solidFill>
              </a:rPr>
              <a:t> </a:t>
            </a:r>
            <a:r>
              <a:rPr lang="en-US" altLang="zh-CN" sz="1500" dirty="0">
                <a:solidFill>
                  <a:srgbClr val="000000"/>
                </a:solidFill>
              </a:rPr>
              <a:t>dataset:</a:t>
            </a:r>
            <a:r>
              <a:rPr lang="zh-CN" altLang="en-US" sz="1500" dirty="0">
                <a:solidFill>
                  <a:srgbClr val="000000"/>
                </a:solidFill>
              </a:rPr>
              <a:t> </a:t>
            </a:r>
            <a:r>
              <a:rPr lang="en-US" altLang="zh-CN" sz="1500" dirty="0">
                <a:solidFill>
                  <a:srgbClr val="000000"/>
                </a:solidFill>
              </a:rPr>
              <a:t>0.7</a:t>
            </a:r>
            <a:r>
              <a:rPr lang="zh-CN" altLang="en-US" sz="1500" dirty="0">
                <a:solidFill>
                  <a:srgbClr val="000000"/>
                </a:solidFill>
              </a:rPr>
              <a:t> </a:t>
            </a:r>
            <a:r>
              <a:rPr lang="en-US" altLang="zh-CN" sz="1500" dirty="0">
                <a:solidFill>
                  <a:srgbClr val="000000"/>
                </a:solidFill>
              </a:rPr>
              <a:t>million</a:t>
            </a:r>
            <a:r>
              <a:rPr lang="zh-CN" altLang="en-US" sz="1500" dirty="0">
                <a:solidFill>
                  <a:srgbClr val="000000"/>
                </a:solidFill>
              </a:rPr>
              <a:t> </a:t>
            </a:r>
            <a:r>
              <a:rPr lang="en-US" altLang="zh-CN" sz="1500" dirty="0">
                <a:solidFill>
                  <a:srgbClr val="000000"/>
                </a:solidFill>
              </a:rPr>
              <a:t>rows</a:t>
            </a:r>
            <a:r>
              <a:rPr lang="zh-CN" altLang="en-US" sz="1500" dirty="0">
                <a:solidFill>
                  <a:srgbClr val="000000"/>
                </a:solidFill>
              </a:rPr>
              <a:t> </a:t>
            </a:r>
            <a:r>
              <a:rPr lang="en-US" altLang="zh-CN" sz="1500" dirty="0">
                <a:solidFill>
                  <a:srgbClr val="000000"/>
                </a:solidFill>
              </a:rPr>
              <a:t>and</a:t>
            </a:r>
            <a:r>
              <a:rPr lang="zh-CN" altLang="en-US" sz="1500" dirty="0">
                <a:solidFill>
                  <a:srgbClr val="000000"/>
                </a:solidFill>
              </a:rPr>
              <a:t> </a:t>
            </a:r>
            <a:r>
              <a:rPr lang="en-US" altLang="zh-CN" sz="1500" dirty="0">
                <a:solidFill>
                  <a:srgbClr val="000000"/>
                </a:solidFill>
              </a:rPr>
              <a:t>33</a:t>
            </a:r>
            <a:r>
              <a:rPr lang="zh-CN" altLang="en-US" sz="1500" dirty="0">
                <a:solidFill>
                  <a:srgbClr val="000000"/>
                </a:solidFill>
              </a:rPr>
              <a:t> </a:t>
            </a:r>
            <a:r>
              <a:rPr lang="en-US" altLang="zh-CN" sz="1500" dirty="0">
                <a:solidFill>
                  <a:srgbClr val="000000"/>
                </a:solidFill>
              </a:rPr>
              <a:t>features</a:t>
            </a:r>
          </a:p>
          <a:p>
            <a:r>
              <a:rPr lang="en-US" altLang="zh-CN" sz="1500" dirty="0">
                <a:solidFill>
                  <a:srgbClr val="000000"/>
                </a:solidFill>
              </a:rPr>
              <a:t>Test, Validation, Training Dataset</a:t>
            </a:r>
          </a:p>
          <a:p>
            <a:endParaRPr lang="en-US" altLang="zh-CN" sz="1500" dirty="0">
              <a:solidFill>
                <a:srgbClr val="000000"/>
              </a:solidFill>
            </a:endParaRPr>
          </a:p>
          <a:p>
            <a:endParaRPr lang="en-US" altLang="zh-CN" sz="1500" dirty="0">
              <a:solidFill>
                <a:srgbClr val="000000"/>
              </a:solidFill>
            </a:endParaRPr>
          </a:p>
        </p:txBody>
      </p:sp>
      <p:pic>
        <p:nvPicPr>
          <p:cNvPr id="3" name="Picture 2" descr="A close up of a logo&#10;&#10;Description automatically generated">
            <a:extLst>
              <a:ext uri="{FF2B5EF4-FFF2-40B4-BE49-F238E27FC236}">
                <a16:creationId xmlns:a16="http://schemas.microsoft.com/office/drawing/2014/main" id="{02C74017-509B-2D41-BDEE-9CE3D09470A4}"/>
              </a:ext>
            </a:extLst>
          </p:cNvPr>
          <p:cNvPicPr>
            <a:picLocks noChangeAspect="1"/>
          </p:cNvPicPr>
          <p:nvPr/>
        </p:nvPicPr>
        <p:blipFill>
          <a:blip r:embed="rId4"/>
          <a:stretch>
            <a:fillRect/>
          </a:stretch>
        </p:blipFill>
        <p:spPr>
          <a:xfrm>
            <a:off x="7282855" y="4438650"/>
            <a:ext cx="1854200" cy="2006600"/>
          </a:xfrm>
          <a:prstGeom prst="rect">
            <a:avLst/>
          </a:prstGeom>
        </p:spPr>
      </p:pic>
    </p:spTree>
    <p:extLst>
      <p:ext uri="{BB962C8B-B14F-4D97-AF65-F5344CB8AC3E}">
        <p14:creationId xmlns:p14="http://schemas.microsoft.com/office/powerpoint/2010/main" val="121521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Model</a:t>
            </a:r>
            <a:r>
              <a:rPr lang="zh-CN" altLang="en-US" sz="2400" dirty="0">
                <a:solidFill>
                  <a:srgbClr val="000000"/>
                </a:solidFill>
              </a:rPr>
              <a:t> </a:t>
            </a:r>
            <a:r>
              <a:rPr lang="en-US" altLang="zh-CN" sz="2400" dirty="0">
                <a:solidFill>
                  <a:srgbClr val="000000"/>
                </a:solidFill>
              </a:rPr>
              <a:t>building:</a:t>
            </a:r>
          </a:p>
          <a:p>
            <a:pPr marL="0" indent="0">
              <a:buNone/>
            </a:pPr>
            <a:endParaRPr lang="en-US" altLang="zh-CN" sz="2400" dirty="0">
              <a:solidFill>
                <a:srgbClr val="000000"/>
              </a:solidFill>
            </a:endParaRPr>
          </a:p>
          <a:p>
            <a:pPr marL="0" indent="0">
              <a:buNone/>
            </a:pPr>
            <a:r>
              <a:rPr lang="en-US" altLang="zh-CN" sz="1500" dirty="0">
                <a:solidFill>
                  <a:srgbClr val="000000"/>
                </a:solidFill>
              </a:rPr>
              <a:t>Oversampling training dataset in order to deal with imbalance data, and we trained following models to make prediction:</a:t>
            </a:r>
            <a:r>
              <a:rPr lang="zh-CN" altLang="en-US" sz="1500" dirty="0">
                <a:solidFill>
                  <a:srgbClr val="000000"/>
                </a:solidFill>
              </a:rPr>
              <a:t> </a:t>
            </a:r>
            <a:endParaRPr lang="en-US" altLang="zh-CN" sz="1500" dirty="0">
              <a:solidFill>
                <a:srgbClr val="000000"/>
              </a:solidFill>
            </a:endParaRPr>
          </a:p>
          <a:p>
            <a:r>
              <a:rPr lang="en-US" altLang="zh-CN" sz="1500" dirty="0">
                <a:solidFill>
                  <a:srgbClr val="000000"/>
                </a:solidFill>
              </a:rPr>
              <a:t>Logistic Model</a:t>
            </a:r>
          </a:p>
          <a:p>
            <a:pPr marL="0" indent="0">
              <a:buNone/>
            </a:pP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with PCA component from 1 to 31 </a:t>
            </a:r>
          </a:p>
          <a:p>
            <a:pPr marL="0" indent="0">
              <a:buNone/>
            </a:pPr>
            <a:r>
              <a:rPr lang="en-US" altLang="zh-CN" sz="1500" dirty="0">
                <a:solidFill>
                  <a:srgbClr val="000000"/>
                </a:solidFill>
              </a:rPr>
              <a:t>- without PCA</a:t>
            </a:r>
          </a:p>
          <a:p>
            <a:r>
              <a:rPr lang="en-US" altLang="zh-CN" sz="1500" dirty="0">
                <a:solidFill>
                  <a:srgbClr val="000000"/>
                </a:solidFill>
              </a:rPr>
              <a:t>Random Forest</a:t>
            </a:r>
          </a:p>
          <a:p>
            <a:pPr marL="0" indent="0">
              <a:buNone/>
            </a:pPr>
            <a:r>
              <a:rPr lang="en-US" altLang="zh-CN" sz="1500" dirty="0">
                <a:solidFill>
                  <a:srgbClr val="000000"/>
                </a:solidFill>
              </a:rPr>
              <a:t>- Max Depth from 1 to 15</a:t>
            </a:r>
          </a:p>
          <a:p>
            <a:pPr marL="0" indent="0">
              <a:buNone/>
            </a:pPr>
            <a:r>
              <a:rPr lang="en-US" altLang="zh-CN" sz="1500" dirty="0">
                <a:solidFill>
                  <a:srgbClr val="000000"/>
                </a:solidFill>
              </a:rPr>
              <a:t>- Number of Trees from 1 to 101</a:t>
            </a:r>
          </a:p>
          <a:p>
            <a:r>
              <a:rPr lang="en-US" altLang="zh-CN" sz="1500" dirty="0">
                <a:solidFill>
                  <a:srgbClr val="000000"/>
                </a:solidFill>
              </a:rPr>
              <a:t>GBM Classifier</a:t>
            </a:r>
          </a:p>
          <a:p>
            <a:pPr marL="0" indent="0">
              <a:buNone/>
            </a:pP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Max Iterator from 1 to 21 </a:t>
            </a:r>
          </a:p>
          <a:p>
            <a:pPr marL="0" indent="0">
              <a:buNone/>
            </a:pP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 Max Depth from 1 to 5</a:t>
            </a:r>
          </a:p>
          <a:p>
            <a:endParaRPr lang="en-US" altLang="zh-CN" sz="1500" dirty="0">
              <a:solidFill>
                <a:srgbClr val="000000"/>
              </a:solidFill>
            </a:endParaRPr>
          </a:p>
        </p:txBody>
      </p:sp>
    </p:spTree>
    <p:extLst>
      <p:ext uri="{BB962C8B-B14F-4D97-AF65-F5344CB8AC3E}">
        <p14:creationId xmlns:p14="http://schemas.microsoft.com/office/powerpoint/2010/main" val="4193058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Model Comparison (Validation):</a:t>
            </a:r>
          </a:p>
          <a:p>
            <a:pPr marL="0" indent="0">
              <a:buNone/>
            </a:pPr>
            <a:endParaRPr lang="en-US" altLang="zh-CN" sz="24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p:txBody>
      </p:sp>
      <p:pic>
        <p:nvPicPr>
          <p:cNvPr id="9" name="Picture 8" descr="A close up of a map&#10;&#10;Description automatically generated">
            <a:extLst>
              <a:ext uri="{FF2B5EF4-FFF2-40B4-BE49-F238E27FC236}">
                <a16:creationId xmlns:a16="http://schemas.microsoft.com/office/drawing/2014/main" id="{867F424B-D08F-F548-BEFF-C017793213A9}"/>
              </a:ext>
            </a:extLst>
          </p:cNvPr>
          <p:cNvPicPr>
            <a:picLocks noChangeAspect="1"/>
          </p:cNvPicPr>
          <p:nvPr/>
        </p:nvPicPr>
        <p:blipFill>
          <a:blip r:embed="rId4"/>
          <a:stretch>
            <a:fillRect/>
          </a:stretch>
        </p:blipFill>
        <p:spPr>
          <a:xfrm>
            <a:off x="5476257" y="1531933"/>
            <a:ext cx="6534718" cy="3427524"/>
          </a:xfrm>
          <a:prstGeom prst="rect">
            <a:avLst/>
          </a:prstGeom>
        </p:spPr>
      </p:pic>
    </p:spTree>
    <p:extLst>
      <p:ext uri="{BB962C8B-B14F-4D97-AF65-F5344CB8AC3E}">
        <p14:creationId xmlns:p14="http://schemas.microsoft.com/office/powerpoint/2010/main" val="588204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55365" y="1727208"/>
            <a:ext cx="5306084" cy="5160039"/>
          </a:xfrm>
        </p:spPr>
        <p:txBody>
          <a:bodyPr anchor="ctr">
            <a:normAutofit lnSpcReduction="10000"/>
          </a:bodyPr>
          <a:lstStyle/>
          <a:p>
            <a:pPr marL="0" indent="0">
              <a:buNone/>
            </a:pPr>
            <a:r>
              <a:rPr lang="en-US" altLang="zh-CN" sz="2400" dirty="0">
                <a:solidFill>
                  <a:srgbClr val="000000"/>
                </a:solidFill>
              </a:rPr>
              <a:t>Model Comparison (Validation):</a:t>
            </a: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pPr marL="0" indent="0">
              <a:buNone/>
            </a:pPr>
            <a:endParaRPr lang="en-US" altLang="zh-CN" sz="1500" dirty="0">
              <a:solidFill>
                <a:srgbClr val="000000"/>
              </a:solidFill>
            </a:endParaRPr>
          </a:p>
          <a:p>
            <a:pPr marL="0" indent="0">
              <a:buNone/>
            </a:pPr>
            <a:r>
              <a:rPr lang="en-US" altLang="zh-CN" sz="1500" dirty="0">
                <a:solidFill>
                  <a:srgbClr val="000000"/>
                </a:solidFill>
              </a:rPr>
              <a:t>Best</a:t>
            </a:r>
            <a:r>
              <a:rPr lang="zh-CN" altLang="en-US" sz="1500" dirty="0">
                <a:solidFill>
                  <a:srgbClr val="000000"/>
                </a:solidFill>
              </a:rPr>
              <a:t> </a:t>
            </a:r>
            <a:r>
              <a:rPr lang="en-US" altLang="zh-CN" sz="1500" dirty="0">
                <a:solidFill>
                  <a:srgbClr val="000000"/>
                </a:solidFill>
              </a:rPr>
              <a:t>model:</a:t>
            </a:r>
            <a:r>
              <a:rPr lang="zh-CN" altLang="en-US" sz="1500" dirty="0">
                <a:solidFill>
                  <a:srgbClr val="000000"/>
                </a:solidFill>
              </a:rPr>
              <a:t> </a:t>
            </a:r>
            <a:endParaRPr lang="en-US" altLang="zh-CN" sz="1500" dirty="0">
              <a:solidFill>
                <a:srgbClr val="000000"/>
              </a:solidFill>
            </a:endParaRPr>
          </a:p>
          <a:p>
            <a:pPr marL="0" indent="0">
              <a:buNone/>
            </a:pPr>
            <a:r>
              <a:rPr lang="en-US" altLang="zh-CN" sz="1500" dirty="0">
                <a:solidFill>
                  <a:srgbClr val="000000"/>
                </a:solidFill>
              </a:rPr>
              <a:t>Number</a:t>
            </a:r>
            <a:r>
              <a:rPr lang="zh-CN" altLang="en-US" sz="1500" dirty="0">
                <a:solidFill>
                  <a:srgbClr val="000000"/>
                </a:solidFill>
              </a:rPr>
              <a:t> </a:t>
            </a:r>
            <a:r>
              <a:rPr lang="en-US" altLang="zh-CN" sz="1500" dirty="0">
                <a:solidFill>
                  <a:srgbClr val="000000"/>
                </a:solidFill>
              </a:rPr>
              <a:t>of</a:t>
            </a:r>
            <a:r>
              <a:rPr lang="zh-CN" altLang="en-US" sz="1500" dirty="0">
                <a:solidFill>
                  <a:srgbClr val="000000"/>
                </a:solidFill>
              </a:rPr>
              <a:t> </a:t>
            </a:r>
            <a:r>
              <a:rPr lang="en-US" altLang="zh-CN" sz="1500" dirty="0">
                <a:solidFill>
                  <a:srgbClr val="000000"/>
                </a:solidFill>
              </a:rPr>
              <a:t>trees</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60</a:t>
            </a:r>
          </a:p>
          <a:p>
            <a:pPr marL="0" indent="0">
              <a:buNone/>
            </a:pPr>
            <a:r>
              <a:rPr lang="en-US" altLang="zh-CN" sz="1500" dirty="0">
                <a:solidFill>
                  <a:srgbClr val="000000"/>
                </a:solidFill>
              </a:rPr>
              <a:t>Max</a:t>
            </a:r>
            <a:r>
              <a:rPr lang="zh-CN" altLang="en-US" sz="1500" dirty="0">
                <a:solidFill>
                  <a:srgbClr val="000000"/>
                </a:solidFill>
              </a:rPr>
              <a:t> </a:t>
            </a:r>
            <a:r>
              <a:rPr lang="en-US" altLang="zh-CN" sz="1500" dirty="0">
                <a:solidFill>
                  <a:srgbClr val="000000"/>
                </a:solidFill>
              </a:rPr>
              <a:t>depth</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15</a:t>
            </a:r>
          </a:p>
          <a:p>
            <a:pPr marL="0" indent="0">
              <a:buNone/>
            </a:pPr>
            <a:r>
              <a:rPr lang="en-US" altLang="zh-CN" sz="1500" dirty="0">
                <a:solidFill>
                  <a:srgbClr val="000000"/>
                </a:solidFill>
              </a:rPr>
              <a:t>F1</a:t>
            </a:r>
            <a:r>
              <a:rPr lang="zh-CN" altLang="en-US" sz="1500" dirty="0">
                <a:solidFill>
                  <a:srgbClr val="000000"/>
                </a:solidFill>
              </a:rPr>
              <a:t> </a:t>
            </a:r>
            <a:r>
              <a:rPr lang="en-US" altLang="zh-CN" sz="1500" dirty="0">
                <a:solidFill>
                  <a:srgbClr val="000000"/>
                </a:solidFill>
              </a:rPr>
              <a:t>score</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0.373</a:t>
            </a: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endParaRPr lang="en-US" altLang="zh-CN" sz="1500" dirty="0">
              <a:solidFill>
                <a:srgbClr val="000000"/>
              </a:solidFill>
            </a:endParaRPr>
          </a:p>
        </p:txBody>
      </p:sp>
      <p:pic>
        <p:nvPicPr>
          <p:cNvPr id="3" name="Picture 2" descr="A close up of a map&#10;&#10;Description automatically generated">
            <a:extLst>
              <a:ext uri="{FF2B5EF4-FFF2-40B4-BE49-F238E27FC236}">
                <a16:creationId xmlns:a16="http://schemas.microsoft.com/office/drawing/2014/main" id="{DC3C6698-38C7-254D-8311-D173B0AA3330}"/>
              </a:ext>
            </a:extLst>
          </p:cNvPr>
          <p:cNvPicPr>
            <a:picLocks noChangeAspect="1"/>
          </p:cNvPicPr>
          <p:nvPr/>
        </p:nvPicPr>
        <p:blipFill>
          <a:blip r:embed="rId4"/>
          <a:stretch>
            <a:fillRect/>
          </a:stretch>
        </p:blipFill>
        <p:spPr>
          <a:xfrm>
            <a:off x="5567488" y="1684588"/>
            <a:ext cx="6281838" cy="3086531"/>
          </a:xfrm>
          <a:prstGeom prst="rect">
            <a:avLst/>
          </a:prstGeom>
        </p:spPr>
      </p:pic>
    </p:spTree>
    <p:extLst>
      <p:ext uri="{BB962C8B-B14F-4D97-AF65-F5344CB8AC3E}">
        <p14:creationId xmlns:p14="http://schemas.microsoft.com/office/powerpoint/2010/main" val="26481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82111" y="1266815"/>
            <a:ext cx="5306084" cy="5230634"/>
          </a:xfrm>
        </p:spPr>
        <p:txBody>
          <a:bodyPr anchor="ctr">
            <a:normAutofit/>
          </a:bodyPr>
          <a:lstStyle/>
          <a:p>
            <a:pPr marL="0" indent="0">
              <a:buNone/>
            </a:pPr>
            <a:r>
              <a:rPr lang="en-US" altLang="zh-CN" sz="2400" dirty="0">
                <a:solidFill>
                  <a:srgbClr val="000000"/>
                </a:solidFill>
              </a:rPr>
              <a:t>Model Comparison (Validation):</a:t>
            </a:r>
          </a:p>
          <a:p>
            <a:pPr marL="0" indent="0">
              <a:buNone/>
            </a:pPr>
            <a:endParaRPr lang="en-US" altLang="zh-CN" sz="24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pPr marL="0" indent="0">
              <a:buNone/>
            </a:pPr>
            <a:endParaRPr lang="en-US" altLang="zh-CN" sz="1500" dirty="0">
              <a:solidFill>
                <a:srgbClr val="000000"/>
              </a:solidFill>
            </a:endParaRPr>
          </a:p>
          <a:p>
            <a:endParaRPr lang="en-US" altLang="zh-CN" sz="1500" dirty="0">
              <a:solidFill>
                <a:srgbClr val="000000"/>
              </a:solidFill>
            </a:endParaRPr>
          </a:p>
          <a:p>
            <a:endParaRPr lang="en-US" altLang="zh-CN" sz="1500" dirty="0">
              <a:solidFill>
                <a:srgbClr val="000000"/>
              </a:solidFill>
            </a:endParaRPr>
          </a:p>
          <a:p>
            <a:pPr marL="0" indent="0">
              <a:buNone/>
            </a:pPr>
            <a:r>
              <a:rPr lang="en-US" altLang="zh-CN" sz="1500" dirty="0">
                <a:solidFill>
                  <a:srgbClr val="000000"/>
                </a:solidFill>
              </a:rPr>
              <a:t>Best</a:t>
            </a:r>
            <a:r>
              <a:rPr lang="zh-CN" altLang="en-US" sz="1500" dirty="0">
                <a:solidFill>
                  <a:srgbClr val="000000"/>
                </a:solidFill>
              </a:rPr>
              <a:t> </a:t>
            </a:r>
            <a:r>
              <a:rPr lang="en-US" altLang="zh-CN" sz="1500" dirty="0">
                <a:solidFill>
                  <a:srgbClr val="000000"/>
                </a:solidFill>
              </a:rPr>
              <a:t>model:</a:t>
            </a:r>
          </a:p>
          <a:p>
            <a:pPr marL="0" indent="0">
              <a:buNone/>
            </a:pPr>
            <a:r>
              <a:rPr lang="en-US" altLang="zh-CN" sz="1500" dirty="0">
                <a:solidFill>
                  <a:srgbClr val="000000"/>
                </a:solidFill>
              </a:rPr>
              <a:t>Max</a:t>
            </a:r>
            <a:r>
              <a:rPr lang="zh-CN" altLang="en-US" sz="1500" dirty="0">
                <a:solidFill>
                  <a:srgbClr val="000000"/>
                </a:solidFill>
              </a:rPr>
              <a:t> </a:t>
            </a:r>
            <a:r>
              <a:rPr lang="en-US" altLang="zh-CN" sz="1500" dirty="0">
                <a:solidFill>
                  <a:srgbClr val="000000"/>
                </a:solidFill>
              </a:rPr>
              <a:t>iterator</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38</a:t>
            </a:r>
          </a:p>
          <a:p>
            <a:pPr marL="0" indent="0">
              <a:buNone/>
            </a:pPr>
            <a:r>
              <a:rPr lang="en-US" altLang="zh-CN" sz="1500" dirty="0">
                <a:solidFill>
                  <a:srgbClr val="000000"/>
                </a:solidFill>
              </a:rPr>
              <a:t>Max</a:t>
            </a:r>
            <a:r>
              <a:rPr lang="zh-CN" altLang="en-US" sz="1500" dirty="0">
                <a:solidFill>
                  <a:srgbClr val="000000"/>
                </a:solidFill>
              </a:rPr>
              <a:t> </a:t>
            </a:r>
            <a:r>
              <a:rPr lang="en-US" altLang="zh-CN" sz="1500" dirty="0">
                <a:solidFill>
                  <a:srgbClr val="000000"/>
                </a:solidFill>
              </a:rPr>
              <a:t>depth</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11</a:t>
            </a:r>
          </a:p>
          <a:p>
            <a:pPr marL="0" indent="0">
              <a:buNone/>
            </a:pPr>
            <a:r>
              <a:rPr lang="en-US" altLang="zh-CN" sz="1500" dirty="0">
                <a:solidFill>
                  <a:srgbClr val="000000"/>
                </a:solidFill>
              </a:rPr>
              <a:t>F1</a:t>
            </a:r>
            <a:r>
              <a:rPr lang="zh-CN" altLang="en-US" sz="1500" dirty="0">
                <a:solidFill>
                  <a:srgbClr val="000000"/>
                </a:solidFill>
              </a:rPr>
              <a:t> </a:t>
            </a:r>
            <a:r>
              <a:rPr lang="en-US" altLang="zh-CN" sz="1500" dirty="0">
                <a:solidFill>
                  <a:srgbClr val="000000"/>
                </a:solidFill>
              </a:rPr>
              <a:t>Score</a:t>
            </a:r>
            <a:r>
              <a:rPr lang="zh-CN" altLang="en-US" sz="1500" dirty="0">
                <a:solidFill>
                  <a:srgbClr val="000000"/>
                </a:solidFill>
              </a:rPr>
              <a:t> </a:t>
            </a:r>
            <a:r>
              <a:rPr lang="en-US" altLang="zh-CN" sz="1500" dirty="0">
                <a:solidFill>
                  <a:srgbClr val="000000"/>
                </a:solidFill>
              </a:rPr>
              <a:t>=</a:t>
            </a:r>
            <a:r>
              <a:rPr lang="zh-CN" altLang="en-US" sz="1500" dirty="0">
                <a:solidFill>
                  <a:srgbClr val="000000"/>
                </a:solidFill>
              </a:rPr>
              <a:t> </a:t>
            </a:r>
            <a:r>
              <a:rPr lang="en-US" altLang="zh-CN" sz="1500" dirty="0">
                <a:solidFill>
                  <a:srgbClr val="000000"/>
                </a:solidFill>
              </a:rPr>
              <a:t>0.4054</a:t>
            </a:r>
          </a:p>
          <a:p>
            <a:endParaRPr lang="en-US" altLang="zh-CN" sz="1500" dirty="0">
              <a:solidFill>
                <a:srgbClr val="000000"/>
              </a:solidFill>
            </a:endParaRPr>
          </a:p>
          <a:p>
            <a:endParaRPr lang="en-US" altLang="zh-CN" sz="1500" dirty="0">
              <a:solidFill>
                <a:srgbClr val="000000"/>
              </a:solidFill>
            </a:endParaRPr>
          </a:p>
        </p:txBody>
      </p:sp>
      <p:pic>
        <p:nvPicPr>
          <p:cNvPr id="3" name="Picture 2" descr="A close up of a map&#10;&#10;Description automatically generated">
            <a:extLst>
              <a:ext uri="{FF2B5EF4-FFF2-40B4-BE49-F238E27FC236}">
                <a16:creationId xmlns:a16="http://schemas.microsoft.com/office/drawing/2014/main" id="{072D4A34-92F2-AB43-9F14-A0BD3399E7CC}"/>
              </a:ext>
            </a:extLst>
          </p:cNvPr>
          <p:cNvPicPr>
            <a:picLocks noChangeAspect="1"/>
          </p:cNvPicPr>
          <p:nvPr/>
        </p:nvPicPr>
        <p:blipFill>
          <a:blip r:embed="rId4"/>
          <a:stretch>
            <a:fillRect/>
          </a:stretch>
        </p:blipFill>
        <p:spPr>
          <a:xfrm>
            <a:off x="5584841" y="1629698"/>
            <a:ext cx="6300624" cy="3184041"/>
          </a:xfrm>
          <a:prstGeom prst="rect">
            <a:avLst/>
          </a:prstGeom>
        </p:spPr>
      </p:pic>
    </p:spTree>
    <p:extLst>
      <p:ext uri="{BB962C8B-B14F-4D97-AF65-F5344CB8AC3E}">
        <p14:creationId xmlns:p14="http://schemas.microsoft.com/office/powerpoint/2010/main" val="22585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983258-F32F-704D-9C83-5D9A9B80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FBD8567-DA5B-8D40-B1C7-202ED7836E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44C66DBF-166E-3141-8103-724089448BB3}"/>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Personal</a:t>
            </a:r>
            <a:r>
              <a:rPr lang="zh-CN" altLang="en-US" sz="4000" kern="1200" dirty="0">
                <a:solidFill>
                  <a:srgbClr val="FFFFFF"/>
                </a:solidFill>
                <a:latin typeface="+mj-lt"/>
                <a:ea typeface="+mj-ea"/>
                <a:cs typeface="+mj-cs"/>
              </a:rPr>
              <a:t> </a:t>
            </a:r>
            <a:r>
              <a:rPr lang="en-US" altLang="zh-CN" sz="4000" kern="1200" dirty="0">
                <a:solidFill>
                  <a:srgbClr val="FFFFFF"/>
                </a:solidFill>
                <a:latin typeface="+mj-lt"/>
                <a:ea typeface="+mj-ea"/>
                <a:cs typeface="+mj-cs"/>
              </a:rPr>
              <a:t>Background</a:t>
            </a:r>
            <a:endParaRPr lang="en-US" sz="4000" kern="1200" dirty="0">
              <a:solidFill>
                <a:srgbClr val="FFFFFF"/>
              </a:solidFill>
              <a:latin typeface="+mj-lt"/>
              <a:ea typeface="+mj-ea"/>
              <a:cs typeface="+mj-cs"/>
            </a:endParaRPr>
          </a:p>
        </p:txBody>
      </p:sp>
      <p:sp>
        <p:nvSpPr>
          <p:cNvPr id="12" name="TextBox 11">
            <a:extLst>
              <a:ext uri="{FF2B5EF4-FFF2-40B4-BE49-F238E27FC236}">
                <a16:creationId xmlns:a16="http://schemas.microsoft.com/office/drawing/2014/main" id="{45CAC930-8ACC-AF41-99F4-E64B2DDE6602}"/>
              </a:ext>
            </a:extLst>
          </p:cNvPr>
          <p:cNvSpPr txBox="1"/>
          <p:nvPr/>
        </p:nvSpPr>
        <p:spPr>
          <a:xfrm>
            <a:off x="3768038" y="2659597"/>
            <a:ext cx="5618333" cy="336042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1400" dirty="0">
              <a:solidFill>
                <a:srgbClr val="000000"/>
              </a:solidFill>
            </a:endParaRPr>
          </a:p>
        </p:txBody>
      </p:sp>
      <p:sp>
        <p:nvSpPr>
          <p:cNvPr id="13" name="TextBox 12">
            <a:extLst>
              <a:ext uri="{FF2B5EF4-FFF2-40B4-BE49-F238E27FC236}">
                <a16:creationId xmlns:a16="http://schemas.microsoft.com/office/drawing/2014/main" id="{13DEE347-26B6-E246-AC42-F5B81E538A17}"/>
              </a:ext>
            </a:extLst>
          </p:cNvPr>
          <p:cNvSpPr txBox="1"/>
          <p:nvPr/>
        </p:nvSpPr>
        <p:spPr>
          <a:xfrm>
            <a:off x="4757980" y="3285641"/>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B5D995ED-7586-3D4E-84C5-FB47E63EFC23}"/>
              </a:ext>
            </a:extLst>
          </p:cNvPr>
          <p:cNvSpPr txBox="1"/>
          <p:nvPr/>
        </p:nvSpPr>
        <p:spPr>
          <a:xfrm>
            <a:off x="3564610" y="2913681"/>
            <a:ext cx="5225085" cy="2308324"/>
          </a:xfrm>
          <a:prstGeom prst="rect">
            <a:avLst/>
          </a:prstGeom>
          <a:noFill/>
        </p:spPr>
        <p:txBody>
          <a:bodyPr wrap="none" rtlCol="0">
            <a:spAutoFit/>
          </a:bodyPr>
          <a:lstStyle/>
          <a:p>
            <a:pPr marL="285750" indent="-285750">
              <a:buFont typeface="Arial" panose="020B0604020202020204" pitchFamily="34" charset="0"/>
              <a:buChar char="•"/>
            </a:pPr>
            <a:r>
              <a:rPr lang="en-US" dirty="0"/>
              <a:t>Ba</a:t>
            </a:r>
            <a:r>
              <a:rPr lang="en-US" altLang="zh-CN" dirty="0"/>
              <a:t>chelor’s</a:t>
            </a:r>
            <a:r>
              <a:rPr lang="zh-CN" altLang="en-US" dirty="0"/>
              <a:t> </a:t>
            </a:r>
            <a:r>
              <a:rPr lang="en-US" altLang="zh-CN" dirty="0"/>
              <a:t>degree</a:t>
            </a:r>
            <a:r>
              <a:rPr lang="zh-CN" altLang="en-US" dirty="0"/>
              <a:t> </a:t>
            </a:r>
            <a:r>
              <a:rPr lang="en-US" altLang="zh-CN" dirty="0"/>
              <a:t>in</a:t>
            </a:r>
            <a:r>
              <a:rPr lang="zh-CN" altLang="en-US" dirty="0"/>
              <a:t> </a:t>
            </a:r>
            <a:r>
              <a:rPr lang="en-US" altLang="zh-CN" dirty="0"/>
              <a:t>Economics</a:t>
            </a:r>
          </a:p>
          <a:p>
            <a:endParaRPr lang="en-US" altLang="zh-CN" dirty="0"/>
          </a:p>
          <a:p>
            <a:pPr marL="285750" indent="-285750">
              <a:buFont typeface="Arial" panose="020B0604020202020204" pitchFamily="34" charset="0"/>
              <a:buChar char="•"/>
            </a:pPr>
            <a:r>
              <a:rPr lang="en-US" altLang="zh-CN" dirty="0"/>
              <a:t>Master</a:t>
            </a:r>
            <a:r>
              <a:rPr lang="zh-CN" altLang="en-US" dirty="0"/>
              <a:t> </a:t>
            </a:r>
            <a:r>
              <a:rPr lang="en-US" altLang="zh-CN" dirty="0"/>
              <a:t>of</a:t>
            </a:r>
            <a:r>
              <a:rPr lang="zh-CN" altLang="en-US" dirty="0"/>
              <a:t> </a:t>
            </a:r>
            <a:r>
              <a:rPr lang="en-US" altLang="zh-CN" dirty="0"/>
              <a:t>Public</a:t>
            </a:r>
            <a:r>
              <a:rPr lang="zh-CN" altLang="en-US" dirty="0"/>
              <a:t> </a:t>
            </a:r>
            <a:r>
              <a:rPr lang="en-US" altLang="zh-CN" dirty="0"/>
              <a:t>Administration</a:t>
            </a:r>
            <a:r>
              <a:rPr lang="zh-CN" altLang="en-US" dirty="0"/>
              <a:t> </a:t>
            </a:r>
            <a:r>
              <a:rPr lang="en-US" altLang="zh-CN" dirty="0"/>
              <a:t>in</a:t>
            </a:r>
            <a:r>
              <a:rPr lang="zh-CN" altLang="en-US" dirty="0"/>
              <a:t> </a:t>
            </a:r>
            <a:r>
              <a:rPr lang="en-US" altLang="zh-CN" dirty="0"/>
              <a:t>Maxwell</a:t>
            </a:r>
            <a:r>
              <a:rPr lang="zh-CN" altLang="en-US" dirty="0"/>
              <a:t> </a:t>
            </a:r>
            <a:r>
              <a:rPr lang="en-US" altLang="zh-CN" dirty="0"/>
              <a:t>school</a:t>
            </a:r>
            <a:r>
              <a:rPr lang="zh-CN" altLang="en-US"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IST</a:t>
            </a:r>
            <a:r>
              <a:rPr lang="zh-CN" altLang="en-US" dirty="0"/>
              <a:t> </a:t>
            </a:r>
            <a:r>
              <a:rPr lang="en-US" altLang="zh-CN" dirty="0"/>
              <a:t>687</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Enrolled in M.S. Applied Data Science Program</a:t>
            </a:r>
          </a:p>
          <a:p>
            <a:endParaRPr lang="en-US" altLang="zh-CN" dirty="0"/>
          </a:p>
        </p:txBody>
      </p:sp>
    </p:spTree>
    <p:extLst>
      <p:ext uri="{BB962C8B-B14F-4D97-AF65-F5344CB8AC3E}">
        <p14:creationId xmlns:p14="http://schemas.microsoft.com/office/powerpoint/2010/main" val="2355104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4164396" cy="2760098"/>
          </a:xfrm>
        </p:spPr>
        <p:txBody>
          <a:bodyPr>
            <a:normAutofit/>
          </a:bodyPr>
          <a:lstStyle/>
          <a:p>
            <a:r>
              <a:rPr lang="en-US" altLang="zh-CN" dirty="0">
                <a:solidFill>
                  <a:srgbClr val="FFFFFF"/>
                </a:solidFill>
              </a:rPr>
              <a:t>IST 718 </a:t>
            </a:r>
            <a:br>
              <a:rPr lang="en-US" altLang="zh-CN" dirty="0">
                <a:solidFill>
                  <a:srgbClr val="FFFFFF"/>
                </a:solidFill>
              </a:rPr>
            </a:br>
            <a:r>
              <a:rPr lang="en-US" altLang="zh-CN" dirty="0">
                <a:solidFill>
                  <a:srgbClr val="FFFFFF"/>
                </a:solidFill>
              </a:rPr>
              <a:t>Big Data Analytics</a:t>
            </a:r>
            <a:endParaRPr lang="en-US" dirty="0">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Testing</a:t>
            </a:r>
            <a:r>
              <a:rPr lang="zh-CN" altLang="en-US" sz="2400" dirty="0">
                <a:solidFill>
                  <a:srgbClr val="000000"/>
                </a:solidFill>
              </a:rPr>
              <a:t> </a:t>
            </a:r>
            <a:r>
              <a:rPr lang="en-US" altLang="zh-CN" sz="2400" dirty="0">
                <a:solidFill>
                  <a:srgbClr val="000000"/>
                </a:solidFill>
              </a:rPr>
              <a:t>the</a:t>
            </a:r>
            <a:r>
              <a:rPr lang="zh-CN" altLang="en-US" sz="2400" dirty="0">
                <a:solidFill>
                  <a:srgbClr val="000000"/>
                </a:solidFill>
              </a:rPr>
              <a:t> </a:t>
            </a:r>
            <a:r>
              <a:rPr lang="en-US" altLang="zh-CN" sz="2400" dirty="0">
                <a:solidFill>
                  <a:srgbClr val="000000"/>
                </a:solidFill>
              </a:rPr>
              <a:t>data:</a:t>
            </a:r>
          </a:p>
          <a:p>
            <a:pPr marL="0" indent="0">
              <a:buNone/>
            </a:pPr>
            <a:endParaRPr lang="en-US" altLang="zh-CN" sz="2400" dirty="0">
              <a:solidFill>
                <a:srgbClr val="000000"/>
              </a:solidFill>
            </a:endParaRPr>
          </a:p>
          <a:p>
            <a:pPr marL="0" indent="0">
              <a:buNone/>
            </a:pPr>
            <a:r>
              <a:rPr lang="zh-CN" altLang="en-US" sz="1500" dirty="0">
                <a:solidFill>
                  <a:srgbClr val="000000"/>
                </a:solidFill>
              </a:rPr>
              <a:t> </a:t>
            </a: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pPr marL="0" indent="0">
              <a:buNone/>
            </a:pPr>
            <a:endParaRPr lang="en-US" altLang="zh-CN" sz="1500" dirty="0">
              <a:solidFill>
                <a:srgbClr val="000000"/>
              </a:solidFill>
            </a:endParaRPr>
          </a:p>
          <a:p>
            <a:endParaRPr lang="en-US" altLang="zh-CN" sz="1500" dirty="0">
              <a:solidFill>
                <a:srgbClr val="000000"/>
              </a:solidFill>
            </a:endParaRPr>
          </a:p>
        </p:txBody>
      </p:sp>
      <p:pic>
        <p:nvPicPr>
          <p:cNvPr id="3" name="Picture 2" descr="A screenshot of a cell phone&#10;&#10;Description automatically generated">
            <a:extLst>
              <a:ext uri="{FF2B5EF4-FFF2-40B4-BE49-F238E27FC236}">
                <a16:creationId xmlns:a16="http://schemas.microsoft.com/office/drawing/2014/main" id="{E53348B8-68E3-5447-ADB8-D6B7B8A47A58}"/>
              </a:ext>
            </a:extLst>
          </p:cNvPr>
          <p:cNvPicPr>
            <a:picLocks noChangeAspect="1"/>
          </p:cNvPicPr>
          <p:nvPr/>
        </p:nvPicPr>
        <p:blipFill>
          <a:blip r:embed="rId4"/>
          <a:stretch>
            <a:fillRect/>
          </a:stretch>
        </p:blipFill>
        <p:spPr>
          <a:xfrm>
            <a:off x="6082111" y="2518592"/>
            <a:ext cx="5778500" cy="2260600"/>
          </a:xfrm>
          <a:prstGeom prst="rect">
            <a:avLst/>
          </a:prstGeom>
        </p:spPr>
      </p:pic>
    </p:spTree>
    <p:extLst>
      <p:ext uri="{BB962C8B-B14F-4D97-AF65-F5344CB8AC3E}">
        <p14:creationId xmlns:p14="http://schemas.microsoft.com/office/powerpoint/2010/main" val="147518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9E3D-BCB5-F740-9545-4F997F305B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10AE6E-9EF8-5E49-AA75-BE4EFADEABC5}"/>
              </a:ext>
            </a:extLst>
          </p:cNvPr>
          <p:cNvSpPr>
            <a:spLocks noGrp="1"/>
          </p:cNvSpPr>
          <p:nvPr>
            <p:ph idx="1"/>
          </p:nvPr>
        </p:nvSpPr>
        <p:spPr/>
        <p:txBody>
          <a:bodyPr/>
          <a:lstStyle/>
          <a:p>
            <a:endParaRPr lang="en-US" dirty="0"/>
          </a:p>
        </p:txBody>
      </p:sp>
      <p:sp>
        <p:nvSpPr>
          <p:cNvPr id="4" name="Rectangle 8">
            <a:extLst>
              <a:ext uri="{FF2B5EF4-FFF2-40B4-BE49-F238E27FC236}">
                <a16:creationId xmlns:a16="http://schemas.microsoft.com/office/drawing/2014/main" id="{043FB7DC-E759-FF47-B5B9-3E5F549D3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694875-B61B-E64E-812C-128F72FA9A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63A00F0-4DA4-3040-BED9-1B9CC49A3282}"/>
              </a:ext>
            </a:extLst>
          </p:cNvPr>
          <p:cNvSpPr txBox="1">
            <a:spLocks/>
          </p:cNvSpPr>
          <p:nvPr/>
        </p:nvSpPr>
        <p:spPr>
          <a:xfrm>
            <a:off x="1179226" y="826680"/>
            <a:ext cx="98335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solidFill>
                  <a:srgbClr val="FFFFFF"/>
                </a:solidFill>
              </a:rPr>
              <a:t>Program learning objectives achievement</a:t>
            </a:r>
          </a:p>
        </p:txBody>
      </p:sp>
      <p:pic>
        <p:nvPicPr>
          <p:cNvPr id="8" name="Picture 7">
            <a:extLst>
              <a:ext uri="{FF2B5EF4-FFF2-40B4-BE49-F238E27FC236}">
                <a16:creationId xmlns:a16="http://schemas.microsoft.com/office/drawing/2014/main" id="{00C2AD47-1CEA-A846-9458-B47E71EABE7E}"/>
              </a:ext>
            </a:extLst>
          </p:cNvPr>
          <p:cNvPicPr>
            <a:picLocks noChangeAspect="1"/>
          </p:cNvPicPr>
          <p:nvPr/>
        </p:nvPicPr>
        <p:blipFill>
          <a:blip r:embed="rId4"/>
          <a:stretch>
            <a:fillRect/>
          </a:stretch>
        </p:blipFill>
        <p:spPr>
          <a:xfrm>
            <a:off x="1277382" y="2888873"/>
            <a:ext cx="10096500" cy="3086100"/>
          </a:xfrm>
          <a:prstGeom prst="rect">
            <a:avLst/>
          </a:prstGeom>
        </p:spPr>
      </p:pic>
    </p:spTree>
    <p:extLst>
      <p:ext uri="{BB962C8B-B14F-4D97-AF65-F5344CB8AC3E}">
        <p14:creationId xmlns:p14="http://schemas.microsoft.com/office/powerpoint/2010/main" val="2197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C17D-F98D-EF4F-9BEF-A74867E905FA}"/>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altLang="zh-CN" sz="4000" kern="1200" dirty="0">
                <a:solidFill>
                  <a:srgbClr val="FFFFFF"/>
                </a:solidFill>
                <a:latin typeface="+mj-lt"/>
                <a:ea typeface="+mj-ea"/>
                <a:cs typeface="+mj-cs"/>
              </a:rPr>
              <a:t>Academic study in M.S. ADS program </a:t>
            </a:r>
            <a:endParaRPr lang="en-US" sz="4000" kern="1200" dirty="0">
              <a:solidFill>
                <a:srgbClr val="FFFFFF"/>
              </a:solidFill>
              <a:latin typeface="+mj-lt"/>
              <a:ea typeface="+mj-ea"/>
              <a:cs typeface="+mj-cs"/>
            </a:endParaRPr>
          </a:p>
        </p:txBody>
      </p:sp>
      <p:sp>
        <p:nvSpPr>
          <p:cNvPr id="6" name="Rectangle 5">
            <a:extLst>
              <a:ext uri="{FF2B5EF4-FFF2-40B4-BE49-F238E27FC236}">
                <a16:creationId xmlns:a16="http://schemas.microsoft.com/office/drawing/2014/main" id="{0D658D9B-AE79-AC4C-BB10-1C9EA7605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DFBA9A-66F7-5F42-85E7-BF1F066F63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0E987894-3ADC-4F4B-8A6E-CC12D0021E9C}"/>
              </a:ext>
            </a:extLst>
          </p:cNvPr>
          <p:cNvSpPr txBox="1">
            <a:spLocks/>
          </p:cNvSpPr>
          <p:nvPr/>
        </p:nvSpPr>
        <p:spPr>
          <a:xfrm>
            <a:off x="3045368" y="2043663"/>
            <a:ext cx="6105194" cy="20310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700" dirty="0">
                <a:solidFill>
                  <a:srgbClr val="FFFFFF"/>
                </a:solidFill>
                <a:latin typeface="Futura Medium" panose="020B0602020204020303" pitchFamily="34" charset="-79"/>
                <a:cs typeface="Futura Medium" panose="020B0602020204020303" pitchFamily="34" charset="-79"/>
              </a:rPr>
              <a:t>Thanks</a:t>
            </a:r>
            <a:r>
              <a:rPr lang="zh-CN" altLang="en-US" sz="4700" dirty="0">
                <a:solidFill>
                  <a:srgbClr val="FFFFFF"/>
                </a:solidFill>
                <a:latin typeface="Futura Medium" panose="020B0602020204020303" pitchFamily="34" charset="-79"/>
                <a:cs typeface="Futura Medium" panose="020B0602020204020303" pitchFamily="34" charset="-79"/>
              </a:rPr>
              <a:t> </a:t>
            </a:r>
            <a:r>
              <a:rPr lang="en-US" altLang="zh-CN" sz="4700" dirty="0">
                <a:solidFill>
                  <a:srgbClr val="FFFFFF"/>
                </a:solidFill>
                <a:latin typeface="Futura Medium" panose="020B0602020204020303" pitchFamily="34" charset="-79"/>
                <a:cs typeface="Futura Medium" panose="020B0602020204020303" pitchFamily="34" charset="-79"/>
              </a:rPr>
              <a:t>for</a:t>
            </a:r>
            <a:r>
              <a:rPr lang="zh-CN" altLang="en-US" sz="4700" dirty="0">
                <a:solidFill>
                  <a:srgbClr val="FFFFFF"/>
                </a:solidFill>
                <a:latin typeface="Futura Medium" panose="020B0602020204020303" pitchFamily="34" charset="-79"/>
                <a:cs typeface="Futura Medium" panose="020B0602020204020303" pitchFamily="34" charset="-79"/>
              </a:rPr>
              <a:t> </a:t>
            </a:r>
            <a:r>
              <a:rPr lang="en-US" altLang="zh-CN" sz="4700" dirty="0">
                <a:solidFill>
                  <a:srgbClr val="FFFFFF"/>
                </a:solidFill>
                <a:latin typeface="Futura Medium" panose="020B0602020204020303" pitchFamily="34" charset="-79"/>
                <a:cs typeface="Futura Medium" panose="020B0602020204020303" pitchFamily="34" charset="-79"/>
              </a:rPr>
              <a:t>listening!</a:t>
            </a:r>
            <a:endParaRPr lang="en-US" sz="4700" dirty="0">
              <a:solidFill>
                <a:srgbClr val="FFFFFF"/>
              </a:solidFill>
            </a:endParaRPr>
          </a:p>
        </p:txBody>
      </p:sp>
      <p:sp>
        <p:nvSpPr>
          <p:cNvPr id="10" name="Subtitle 2">
            <a:extLst>
              <a:ext uri="{FF2B5EF4-FFF2-40B4-BE49-F238E27FC236}">
                <a16:creationId xmlns:a16="http://schemas.microsoft.com/office/drawing/2014/main" id="{C63FF8AA-AE63-3543-87C9-35525C925087}"/>
              </a:ext>
            </a:extLst>
          </p:cNvPr>
          <p:cNvSpPr txBox="1">
            <a:spLocks/>
          </p:cNvSpPr>
          <p:nvPr/>
        </p:nvSpPr>
        <p:spPr>
          <a:xfrm>
            <a:off x="3045368" y="4074718"/>
            <a:ext cx="6105194" cy="682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FFFF"/>
              </a:solidFill>
            </a:endParaRPr>
          </a:p>
        </p:txBody>
      </p:sp>
    </p:spTree>
    <p:extLst>
      <p:ext uri="{BB962C8B-B14F-4D97-AF65-F5344CB8AC3E}">
        <p14:creationId xmlns:p14="http://schemas.microsoft.com/office/powerpoint/2010/main" val="24524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92C17D-F98D-EF4F-9BEF-A74867E905FA}"/>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altLang="zh-CN" sz="4000" kern="1200" dirty="0">
                <a:solidFill>
                  <a:srgbClr val="FFFFFF"/>
                </a:solidFill>
                <a:latin typeface="+mj-lt"/>
                <a:ea typeface="+mj-ea"/>
                <a:cs typeface="+mj-cs"/>
              </a:rPr>
              <a:t>Academic study in M.S. ADS program </a:t>
            </a:r>
            <a:endParaRPr lang="en-US" sz="40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4DE2BC86-889F-564B-BD81-5306C55993AE}"/>
              </a:ext>
            </a:extLst>
          </p:cNvPr>
          <p:cNvSpPr txBox="1"/>
          <p:nvPr/>
        </p:nvSpPr>
        <p:spPr>
          <a:xfrm>
            <a:off x="3768038" y="2659597"/>
            <a:ext cx="5618333" cy="336042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altLang="zh-CN" sz="1400" dirty="0">
                <a:solidFill>
                  <a:srgbClr val="000000"/>
                </a:solidFill>
              </a:rPr>
              <a:t>IST 687 Introduction to Data Science</a:t>
            </a:r>
          </a:p>
          <a:p>
            <a:pPr indent="-228600">
              <a:lnSpc>
                <a:spcPct val="90000"/>
              </a:lnSpc>
              <a:spcAft>
                <a:spcPts val="600"/>
              </a:spcAft>
              <a:buFont typeface="Arial" panose="020B0604020202020204" pitchFamily="34" charset="0"/>
              <a:buChar char="•"/>
            </a:pPr>
            <a:r>
              <a:rPr lang="en-US" altLang="zh-CN" sz="1400" dirty="0">
                <a:solidFill>
                  <a:srgbClr val="000000"/>
                </a:solidFill>
              </a:rPr>
              <a:t>MBC 638 Data Analysis &amp; Decision Making</a:t>
            </a:r>
          </a:p>
          <a:p>
            <a:pPr indent="-228600">
              <a:lnSpc>
                <a:spcPct val="90000"/>
              </a:lnSpc>
              <a:spcAft>
                <a:spcPts val="600"/>
              </a:spcAft>
              <a:buFont typeface="Arial" panose="020B0604020202020204" pitchFamily="34" charset="0"/>
              <a:buChar char="•"/>
            </a:pPr>
            <a:r>
              <a:rPr lang="en-US" altLang="zh-CN" sz="1400" dirty="0">
                <a:solidFill>
                  <a:srgbClr val="000000"/>
                </a:solidFill>
              </a:rPr>
              <a:t>IST 659 Database Administration Concepts and Database Management</a:t>
            </a:r>
          </a:p>
          <a:p>
            <a:pPr indent="-228600">
              <a:lnSpc>
                <a:spcPct val="90000"/>
              </a:lnSpc>
              <a:spcAft>
                <a:spcPts val="600"/>
              </a:spcAft>
              <a:buFont typeface="Arial" panose="020B0604020202020204" pitchFamily="34" charset="0"/>
              <a:buChar char="•"/>
            </a:pPr>
            <a:r>
              <a:rPr lang="en-US" altLang="zh-CN" sz="1400" dirty="0">
                <a:solidFill>
                  <a:srgbClr val="000000"/>
                </a:solidFill>
              </a:rPr>
              <a:t>IST 707 Data Analytics</a:t>
            </a:r>
          </a:p>
          <a:p>
            <a:pPr indent="-228600">
              <a:lnSpc>
                <a:spcPct val="90000"/>
              </a:lnSpc>
              <a:spcAft>
                <a:spcPts val="600"/>
              </a:spcAft>
              <a:buFont typeface="Arial" panose="020B0604020202020204" pitchFamily="34" charset="0"/>
              <a:buChar char="•"/>
            </a:pPr>
            <a:r>
              <a:rPr lang="en-US" altLang="zh-CN" sz="1400" dirty="0">
                <a:solidFill>
                  <a:srgbClr val="000000"/>
                </a:solidFill>
              </a:rPr>
              <a:t>IST 736 Text Mining</a:t>
            </a:r>
          </a:p>
          <a:p>
            <a:pPr indent="-228600">
              <a:lnSpc>
                <a:spcPct val="90000"/>
              </a:lnSpc>
              <a:spcAft>
                <a:spcPts val="600"/>
              </a:spcAft>
              <a:buFont typeface="Arial" panose="020B0604020202020204" pitchFamily="34" charset="0"/>
              <a:buChar char="•"/>
            </a:pPr>
            <a:r>
              <a:rPr lang="en-US" altLang="zh-CN" sz="1400" dirty="0">
                <a:solidFill>
                  <a:srgbClr val="000000"/>
                </a:solidFill>
              </a:rPr>
              <a:t>IST 652 Scripting for Data Analysis</a:t>
            </a:r>
          </a:p>
          <a:p>
            <a:pPr indent="-228600">
              <a:lnSpc>
                <a:spcPct val="90000"/>
              </a:lnSpc>
              <a:spcAft>
                <a:spcPts val="600"/>
              </a:spcAft>
              <a:buFont typeface="Arial" panose="020B0604020202020204" pitchFamily="34" charset="0"/>
              <a:buChar char="•"/>
            </a:pPr>
            <a:r>
              <a:rPr lang="en-US" altLang="zh-CN" sz="1400" dirty="0">
                <a:solidFill>
                  <a:srgbClr val="000000"/>
                </a:solidFill>
              </a:rPr>
              <a:t>IST 718 Big Data Analytics</a:t>
            </a:r>
          </a:p>
          <a:p>
            <a:pPr indent="-228600">
              <a:lnSpc>
                <a:spcPct val="90000"/>
              </a:lnSpc>
              <a:spcAft>
                <a:spcPts val="600"/>
              </a:spcAft>
              <a:buFont typeface="Arial" panose="020B0604020202020204" pitchFamily="34" charset="0"/>
              <a:buChar char="•"/>
            </a:pPr>
            <a:r>
              <a:rPr lang="en-US" altLang="zh-CN" sz="1400" dirty="0">
                <a:solidFill>
                  <a:srgbClr val="000000"/>
                </a:solidFill>
              </a:rPr>
              <a:t>IST 719 Information Visualization</a:t>
            </a:r>
          </a:p>
          <a:p>
            <a:pPr indent="-228600">
              <a:lnSpc>
                <a:spcPct val="90000"/>
              </a:lnSpc>
              <a:spcAft>
                <a:spcPts val="600"/>
              </a:spcAft>
              <a:buFont typeface="Arial" panose="020B0604020202020204" pitchFamily="34" charset="0"/>
              <a:buChar char="•"/>
            </a:pPr>
            <a:r>
              <a:rPr lang="en-US" altLang="zh-CN" sz="1400" dirty="0">
                <a:solidFill>
                  <a:srgbClr val="000000"/>
                </a:solidFill>
              </a:rPr>
              <a:t>SCM 651 Business Analytics</a:t>
            </a:r>
          </a:p>
          <a:p>
            <a:pPr indent="-228600">
              <a:lnSpc>
                <a:spcPct val="90000"/>
              </a:lnSpc>
              <a:spcAft>
                <a:spcPts val="600"/>
              </a:spcAft>
              <a:buFont typeface="Arial" panose="020B0604020202020204" pitchFamily="34" charset="0"/>
              <a:buChar char="•"/>
            </a:pPr>
            <a:r>
              <a:rPr lang="en-US" altLang="zh-CN" sz="1400" dirty="0">
                <a:solidFill>
                  <a:srgbClr val="000000"/>
                </a:solidFill>
              </a:rPr>
              <a:t>FIN 654 Financial Analytics</a:t>
            </a:r>
          </a:p>
          <a:p>
            <a:pPr indent="-228600">
              <a:lnSpc>
                <a:spcPct val="90000"/>
              </a:lnSpc>
              <a:spcAft>
                <a:spcPts val="600"/>
              </a:spcAft>
              <a:buFont typeface="Arial" panose="020B0604020202020204" pitchFamily="34" charset="0"/>
              <a:buChar char="•"/>
            </a:pPr>
            <a:r>
              <a:rPr lang="en-US" altLang="zh-CN" sz="1400" dirty="0">
                <a:solidFill>
                  <a:srgbClr val="000000"/>
                </a:solidFill>
              </a:rPr>
              <a:t>IST 664 Natural Language Processing</a:t>
            </a:r>
          </a:p>
          <a:p>
            <a:pPr indent="-228600">
              <a:lnSpc>
                <a:spcPct val="90000"/>
              </a:lnSpc>
              <a:spcAft>
                <a:spcPts val="600"/>
              </a:spcAft>
              <a:buFont typeface="Arial" panose="020B0604020202020204" pitchFamily="34" charset="0"/>
              <a:buChar char="•"/>
            </a:pPr>
            <a:r>
              <a:rPr lang="en-US" altLang="zh-CN" sz="1400" dirty="0">
                <a:solidFill>
                  <a:srgbClr val="000000"/>
                </a:solidFill>
              </a:rPr>
              <a:t>IST 722 Data Warehouse</a:t>
            </a:r>
            <a:endParaRPr lang="en-US" sz="1400" dirty="0">
              <a:solidFill>
                <a:srgbClr val="000000"/>
              </a:solidFill>
            </a:endParaRPr>
          </a:p>
        </p:txBody>
      </p:sp>
      <p:sp>
        <p:nvSpPr>
          <p:cNvPr id="21" name="Right Arrow 20">
            <a:extLst>
              <a:ext uri="{FF2B5EF4-FFF2-40B4-BE49-F238E27FC236}">
                <a16:creationId xmlns:a16="http://schemas.microsoft.com/office/drawing/2014/main" id="{CB0F9ABE-14F4-8546-A297-0CD030BA7259}"/>
              </a:ext>
            </a:extLst>
          </p:cNvPr>
          <p:cNvSpPr/>
          <p:nvPr/>
        </p:nvSpPr>
        <p:spPr>
          <a:xfrm>
            <a:off x="3161653" y="2691944"/>
            <a:ext cx="511444" cy="128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9F20283-1C70-474A-9DD0-DEBDB7B69598}"/>
              </a:ext>
            </a:extLst>
          </p:cNvPr>
          <p:cNvSpPr/>
          <p:nvPr/>
        </p:nvSpPr>
        <p:spPr>
          <a:xfrm>
            <a:off x="3159072" y="3231802"/>
            <a:ext cx="511444" cy="128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ABAEB2F4-13FF-BD44-B948-803B5F5498D6}"/>
              </a:ext>
            </a:extLst>
          </p:cNvPr>
          <p:cNvSpPr/>
          <p:nvPr/>
        </p:nvSpPr>
        <p:spPr>
          <a:xfrm>
            <a:off x="3174569" y="4332182"/>
            <a:ext cx="511444" cy="128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0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DF6344D-6F01-BC48-8508-578702FFADD6}"/>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3" name="Content Placeholder 2">
            <a:extLst>
              <a:ext uri="{FF2B5EF4-FFF2-40B4-BE49-F238E27FC236}">
                <a16:creationId xmlns:a16="http://schemas.microsoft.com/office/drawing/2014/main" id="{1925F99A-94F3-6E40-8145-5A148F303F3F}"/>
              </a:ext>
            </a:extLst>
          </p:cNvPr>
          <p:cNvSpPr>
            <a:spLocks noGrp="1"/>
          </p:cNvSpPr>
          <p:nvPr>
            <p:ph idx="1"/>
          </p:nvPr>
        </p:nvSpPr>
        <p:spPr>
          <a:xfrm>
            <a:off x="6109891" y="0"/>
            <a:ext cx="5306084" cy="5230634"/>
          </a:xfrm>
        </p:spPr>
        <p:txBody>
          <a:bodyPr anchor="ctr">
            <a:normAutofit/>
          </a:bodyPr>
          <a:lstStyle/>
          <a:p>
            <a:pPr marL="0" indent="0">
              <a:buNone/>
            </a:pPr>
            <a:r>
              <a:rPr lang="en-US" altLang="zh-CN" sz="2400" dirty="0">
                <a:solidFill>
                  <a:srgbClr val="000000"/>
                </a:solidFill>
              </a:rPr>
              <a:t>Hyatt Hotel Analysis: Recommendations to Improve Net Promoter Scores</a:t>
            </a:r>
            <a:endParaRPr lang="en-US" sz="2400" dirty="0">
              <a:solidFill>
                <a:srgbClr val="000000"/>
              </a:solidFill>
            </a:endParaRPr>
          </a:p>
        </p:txBody>
      </p:sp>
      <p:pic>
        <p:nvPicPr>
          <p:cNvPr id="4" name="Picture 3">
            <a:extLst>
              <a:ext uri="{FF2B5EF4-FFF2-40B4-BE49-F238E27FC236}">
                <a16:creationId xmlns:a16="http://schemas.microsoft.com/office/drawing/2014/main" id="{A6A5B218-267C-E044-999D-6F8BE127D542}"/>
              </a:ext>
            </a:extLst>
          </p:cNvPr>
          <p:cNvPicPr>
            <a:picLocks noChangeAspect="1"/>
          </p:cNvPicPr>
          <p:nvPr/>
        </p:nvPicPr>
        <p:blipFill>
          <a:blip r:embed="rId4"/>
          <a:stretch>
            <a:fillRect/>
          </a:stretch>
        </p:blipFill>
        <p:spPr>
          <a:xfrm>
            <a:off x="6109890" y="3613019"/>
            <a:ext cx="5469810" cy="2051179"/>
          </a:xfrm>
          <a:prstGeom prst="rect">
            <a:avLst/>
          </a:prstGeom>
        </p:spPr>
      </p:pic>
    </p:spTree>
    <p:extLst>
      <p:ext uri="{BB962C8B-B14F-4D97-AF65-F5344CB8AC3E}">
        <p14:creationId xmlns:p14="http://schemas.microsoft.com/office/powerpoint/2010/main" val="6151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Business</a:t>
            </a:r>
            <a:r>
              <a:rPr lang="zh-CN" altLang="en-US" sz="2400" dirty="0">
                <a:solidFill>
                  <a:srgbClr val="000000"/>
                </a:solidFill>
              </a:rPr>
              <a:t> </a:t>
            </a:r>
            <a:r>
              <a:rPr lang="en-US" altLang="zh-CN" sz="2400" dirty="0">
                <a:solidFill>
                  <a:srgbClr val="000000"/>
                </a:solidFill>
              </a:rPr>
              <a:t>questions:</a:t>
            </a:r>
          </a:p>
          <a:p>
            <a:pPr marL="0" indent="0">
              <a:buNone/>
            </a:pPr>
            <a:endParaRPr lang="en-US" altLang="zh-CN" sz="2400" dirty="0">
              <a:solidFill>
                <a:srgbClr val="000000"/>
              </a:solidFill>
            </a:endParaRPr>
          </a:p>
          <a:p>
            <a:r>
              <a:rPr lang="en-US" sz="1500" dirty="0">
                <a:solidFill>
                  <a:srgbClr val="000000"/>
                </a:solidFill>
              </a:rPr>
              <a:t>Which state in the country and area within a state and hotel type will provide the most useful information to improve NPS scores?</a:t>
            </a:r>
          </a:p>
          <a:p>
            <a:r>
              <a:rPr lang="en-US" sz="1500" dirty="0">
                <a:solidFill>
                  <a:srgbClr val="000000"/>
                </a:solidFill>
              </a:rPr>
              <a:t>Which satisfaction metric including guest room satisfaction, tranquility satisfaction, hotel</a:t>
            </a:r>
            <a:r>
              <a:rPr lang="zh-CN" altLang="en-US" sz="1500" dirty="0">
                <a:solidFill>
                  <a:srgbClr val="000000"/>
                </a:solidFill>
              </a:rPr>
              <a:t> </a:t>
            </a:r>
            <a:r>
              <a:rPr lang="en-US" sz="1500" dirty="0">
                <a:solidFill>
                  <a:srgbClr val="000000"/>
                </a:solidFill>
              </a:rPr>
              <a:t>condition satisfaction, staff cared satisfaction, customer service satisfaction, internet</a:t>
            </a:r>
            <a:r>
              <a:rPr lang="zh-CN" altLang="en-US" sz="1500" dirty="0">
                <a:solidFill>
                  <a:srgbClr val="000000"/>
                </a:solidFill>
              </a:rPr>
              <a:t> </a:t>
            </a:r>
            <a:r>
              <a:rPr lang="en-US" sz="1500" dirty="0">
                <a:solidFill>
                  <a:srgbClr val="000000"/>
                </a:solidFill>
              </a:rPr>
              <a:t>satisfaction and check in satisfaction is most important in predicting a promoter</a:t>
            </a:r>
            <a:r>
              <a:rPr lang="zh-CN" altLang="en-US" sz="1500" dirty="0">
                <a:solidFill>
                  <a:srgbClr val="000000"/>
                </a:solidFill>
              </a:rPr>
              <a:t> </a:t>
            </a:r>
            <a:r>
              <a:rPr lang="en-US" altLang="zh-CN" sz="1500" dirty="0">
                <a:solidFill>
                  <a:srgbClr val="000000"/>
                </a:solidFill>
              </a:rPr>
              <a:t>or</a:t>
            </a:r>
            <a:r>
              <a:rPr lang="zh-CN" altLang="en-US" sz="1500" dirty="0">
                <a:solidFill>
                  <a:srgbClr val="000000"/>
                </a:solidFill>
              </a:rPr>
              <a:t> </a:t>
            </a:r>
            <a:r>
              <a:rPr lang="en-US" altLang="zh-CN" sz="1500" dirty="0">
                <a:solidFill>
                  <a:srgbClr val="000000"/>
                </a:solidFill>
              </a:rPr>
              <a:t>detractor</a:t>
            </a:r>
            <a:r>
              <a:rPr lang="en-US" sz="1500" dirty="0">
                <a:solidFill>
                  <a:srgbClr val="000000"/>
                </a:solidFill>
              </a:rPr>
              <a:t> </a:t>
            </a:r>
            <a:r>
              <a:rPr lang="en-US" altLang="zh-CN" sz="1500" dirty="0">
                <a:solidFill>
                  <a:srgbClr val="000000"/>
                </a:solidFill>
              </a:rPr>
              <a:t>customer</a:t>
            </a:r>
            <a:r>
              <a:rPr lang="zh-CN" altLang="en-US" sz="1500" dirty="0">
                <a:solidFill>
                  <a:srgbClr val="000000"/>
                </a:solidFill>
              </a:rPr>
              <a:t> </a:t>
            </a:r>
            <a:r>
              <a:rPr lang="en-US" altLang="zh-CN" sz="1500" dirty="0">
                <a:solidFill>
                  <a:srgbClr val="000000"/>
                </a:solidFill>
              </a:rPr>
              <a:t>type?</a:t>
            </a:r>
          </a:p>
        </p:txBody>
      </p:sp>
    </p:spTree>
    <p:extLst>
      <p:ext uri="{BB962C8B-B14F-4D97-AF65-F5344CB8AC3E}">
        <p14:creationId xmlns:p14="http://schemas.microsoft.com/office/powerpoint/2010/main" val="238334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Data</a:t>
            </a:r>
            <a:r>
              <a:rPr lang="zh-CN" altLang="en-US" sz="2400" dirty="0">
                <a:solidFill>
                  <a:srgbClr val="000000"/>
                </a:solidFill>
              </a:rPr>
              <a:t> </a:t>
            </a:r>
            <a:r>
              <a:rPr lang="en-US" altLang="zh-CN" sz="2400" dirty="0">
                <a:solidFill>
                  <a:srgbClr val="000000"/>
                </a:solidFill>
              </a:rPr>
              <a:t>preprocessing:</a:t>
            </a:r>
            <a:r>
              <a:rPr lang="zh-CN" altLang="en-US" sz="2400" dirty="0">
                <a:solidFill>
                  <a:srgbClr val="000000"/>
                </a:solidFill>
              </a:rPr>
              <a:t> </a:t>
            </a:r>
            <a:endParaRPr lang="en-US" altLang="zh-CN" sz="2400" dirty="0">
              <a:solidFill>
                <a:srgbClr val="000000"/>
              </a:solidFill>
            </a:endParaRPr>
          </a:p>
          <a:p>
            <a:pPr marL="0" indent="0">
              <a:buNone/>
            </a:pPr>
            <a:endParaRPr lang="en-US" altLang="zh-CN" sz="2400" dirty="0">
              <a:solidFill>
                <a:srgbClr val="000000"/>
              </a:solidFill>
            </a:endParaRPr>
          </a:p>
          <a:p>
            <a:r>
              <a:rPr lang="en-US" altLang="zh-CN" sz="1500" dirty="0">
                <a:solidFill>
                  <a:srgbClr val="000000"/>
                </a:solidFill>
              </a:rPr>
              <a:t>Raw</a:t>
            </a:r>
            <a:r>
              <a:rPr lang="zh-CN" altLang="en-US" sz="1500" dirty="0">
                <a:solidFill>
                  <a:srgbClr val="000000"/>
                </a:solidFill>
              </a:rPr>
              <a:t> </a:t>
            </a:r>
            <a:r>
              <a:rPr lang="en-US" altLang="zh-CN" sz="1500" dirty="0">
                <a:solidFill>
                  <a:srgbClr val="000000"/>
                </a:solidFill>
              </a:rPr>
              <a:t>data:</a:t>
            </a:r>
            <a:r>
              <a:rPr lang="zh-CN" altLang="en-US" sz="1500" dirty="0">
                <a:solidFill>
                  <a:srgbClr val="000000"/>
                </a:solidFill>
              </a:rPr>
              <a:t> </a:t>
            </a:r>
            <a:r>
              <a:rPr lang="en-US" altLang="zh-CN" sz="1500" dirty="0">
                <a:solidFill>
                  <a:srgbClr val="000000"/>
                </a:solidFill>
              </a:rPr>
              <a:t>15</a:t>
            </a:r>
            <a:r>
              <a:rPr lang="zh-CN" altLang="en-US" sz="1500" dirty="0">
                <a:solidFill>
                  <a:srgbClr val="000000"/>
                </a:solidFill>
              </a:rPr>
              <a:t> </a:t>
            </a:r>
            <a:r>
              <a:rPr lang="en-US" altLang="zh-CN" sz="1500" dirty="0">
                <a:solidFill>
                  <a:srgbClr val="000000"/>
                </a:solidFill>
              </a:rPr>
              <a:t>million</a:t>
            </a:r>
            <a:r>
              <a:rPr lang="zh-CN" altLang="en-US" sz="1500" dirty="0">
                <a:solidFill>
                  <a:srgbClr val="000000"/>
                </a:solidFill>
              </a:rPr>
              <a:t> </a:t>
            </a:r>
            <a:r>
              <a:rPr lang="en-US" altLang="zh-CN" sz="1500" dirty="0">
                <a:solidFill>
                  <a:srgbClr val="000000"/>
                </a:solidFill>
              </a:rPr>
              <a:t>rows,</a:t>
            </a:r>
            <a:r>
              <a:rPr lang="zh-CN" altLang="en-US" sz="1500" dirty="0">
                <a:solidFill>
                  <a:srgbClr val="000000"/>
                </a:solidFill>
              </a:rPr>
              <a:t> </a:t>
            </a:r>
            <a:r>
              <a:rPr lang="en-US" altLang="zh-CN" sz="1500" dirty="0">
                <a:solidFill>
                  <a:srgbClr val="000000"/>
                </a:solidFill>
              </a:rPr>
              <a:t>237</a:t>
            </a:r>
            <a:r>
              <a:rPr lang="zh-CN" altLang="en-US" sz="1500" dirty="0">
                <a:solidFill>
                  <a:srgbClr val="000000"/>
                </a:solidFill>
              </a:rPr>
              <a:t> </a:t>
            </a:r>
            <a:r>
              <a:rPr lang="en-US" altLang="zh-CN" sz="1500" dirty="0">
                <a:solidFill>
                  <a:srgbClr val="000000"/>
                </a:solidFill>
              </a:rPr>
              <a:t>columns</a:t>
            </a:r>
          </a:p>
          <a:p>
            <a:r>
              <a:rPr lang="en-US" altLang="zh-CN" sz="1500" dirty="0">
                <a:solidFill>
                  <a:srgbClr val="000000"/>
                </a:solidFill>
              </a:rPr>
              <a:t>Target</a:t>
            </a:r>
            <a:r>
              <a:rPr lang="zh-CN" altLang="en-US" sz="1500" dirty="0">
                <a:solidFill>
                  <a:srgbClr val="000000"/>
                </a:solidFill>
              </a:rPr>
              <a:t> </a:t>
            </a:r>
            <a:r>
              <a:rPr lang="en-US" altLang="zh-CN" sz="1500" dirty="0">
                <a:solidFill>
                  <a:srgbClr val="000000"/>
                </a:solidFill>
              </a:rPr>
              <a:t>on</a:t>
            </a:r>
            <a:r>
              <a:rPr lang="zh-CN" altLang="en-US" sz="1500" dirty="0">
                <a:solidFill>
                  <a:srgbClr val="000000"/>
                </a:solidFill>
              </a:rPr>
              <a:t> </a:t>
            </a:r>
            <a:r>
              <a:rPr lang="en-US" altLang="zh-CN" sz="1500" dirty="0">
                <a:solidFill>
                  <a:srgbClr val="000000"/>
                </a:solidFill>
              </a:rPr>
              <a:t>business</a:t>
            </a:r>
            <a:r>
              <a:rPr lang="zh-CN" altLang="en-US" sz="1500" dirty="0">
                <a:solidFill>
                  <a:srgbClr val="000000"/>
                </a:solidFill>
              </a:rPr>
              <a:t> </a:t>
            </a:r>
            <a:r>
              <a:rPr lang="en-US" altLang="zh-CN" sz="1500" dirty="0">
                <a:solidFill>
                  <a:srgbClr val="000000"/>
                </a:solidFill>
              </a:rPr>
              <a:t>hotel</a:t>
            </a:r>
            <a:r>
              <a:rPr lang="zh-CN" altLang="en-US" sz="1500" dirty="0">
                <a:solidFill>
                  <a:srgbClr val="000000"/>
                </a:solidFill>
              </a:rPr>
              <a:t> </a:t>
            </a:r>
            <a:r>
              <a:rPr lang="en-US" altLang="zh-CN" sz="1500" dirty="0">
                <a:solidFill>
                  <a:srgbClr val="000000"/>
                </a:solidFill>
              </a:rPr>
              <a:t>in</a:t>
            </a:r>
            <a:r>
              <a:rPr lang="zh-CN" altLang="en-US" sz="1500" dirty="0">
                <a:solidFill>
                  <a:srgbClr val="000000"/>
                </a:solidFill>
              </a:rPr>
              <a:t> </a:t>
            </a:r>
            <a:r>
              <a:rPr lang="en-US" altLang="zh-CN" sz="1500" dirty="0">
                <a:solidFill>
                  <a:srgbClr val="000000"/>
                </a:solidFill>
              </a:rPr>
              <a:t>urban</a:t>
            </a:r>
            <a:r>
              <a:rPr lang="zh-CN" altLang="en-US" sz="1500" dirty="0">
                <a:solidFill>
                  <a:srgbClr val="000000"/>
                </a:solidFill>
              </a:rPr>
              <a:t> </a:t>
            </a:r>
            <a:r>
              <a:rPr lang="en-US" altLang="zh-CN" sz="1500" dirty="0">
                <a:solidFill>
                  <a:srgbClr val="000000"/>
                </a:solidFill>
              </a:rPr>
              <a:t>area</a:t>
            </a:r>
            <a:r>
              <a:rPr lang="zh-CN" altLang="en-US" sz="1500" dirty="0">
                <a:solidFill>
                  <a:srgbClr val="000000"/>
                </a:solidFill>
              </a:rPr>
              <a:t> </a:t>
            </a:r>
            <a:r>
              <a:rPr lang="en-US" altLang="zh-CN" sz="1500" dirty="0">
                <a:solidFill>
                  <a:srgbClr val="000000"/>
                </a:solidFill>
              </a:rPr>
              <a:t>in</a:t>
            </a:r>
            <a:r>
              <a:rPr lang="zh-CN" altLang="en-US" sz="1500" dirty="0">
                <a:solidFill>
                  <a:srgbClr val="000000"/>
                </a:solidFill>
              </a:rPr>
              <a:t> </a:t>
            </a:r>
            <a:r>
              <a:rPr lang="en-US" altLang="zh-CN" sz="1500" dirty="0">
                <a:solidFill>
                  <a:srgbClr val="000000"/>
                </a:solidFill>
              </a:rPr>
              <a:t>California</a:t>
            </a:r>
            <a:r>
              <a:rPr lang="zh-CN" altLang="en-US" sz="1500" dirty="0">
                <a:solidFill>
                  <a:srgbClr val="000000"/>
                </a:solidFill>
              </a:rPr>
              <a:t> </a:t>
            </a:r>
            <a:endParaRPr lang="en-US" altLang="zh-CN" sz="1500" dirty="0">
              <a:solidFill>
                <a:srgbClr val="000000"/>
              </a:solidFill>
            </a:endParaRPr>
          </a:p>
          <a:p>
            <a:r>
              <a:rPr lang="en-US" altLang="zh-CN" sz="1500" dirty="0">
                <a:solidFill>
                  <a:srgbClr val="000000"/>
                </a:solidFill>
              </a:rPr>
              <a:t>Cleaned</a:t>
            </a:r>
            <a:r>
              <a:rPr lang="zh-CN" altLang="en-US" sz="1500" dirty="0">
                <a:solidFill>
                  <a:srgbClr val="000000"/>
                </a:solidFill>
              </a:rPr>
              <a:t> </a:t>
            </a:r>
            <a:r>
              <a:rPr lang="en-US" altLang="zh-CN" sz="1500" dirty="0">
                <a:solidFill>
                  <a:srgbClr val="000000"/>
                </a:solidFill>
              </a:rPr>
              <a:t>data:</a:t>
            </a:r>
            <a:r>
              <a:rPr lang="zh-CN" altLang="en-US" sz="1500" dirty="0">
                <a:solidFill>
                  <a:srgbClr val="000000"/>
                </a:solidFill>
              </a:rPr>
              <a:t> </a:t>
            </a:r>
            <a:r>
              <a:rPr lang="en-US" altLang="zh-CN" sz="1500" dirty="0">
                <a:solidFill>
                  <a:srgbClr val="000000"/>
                </a:solidFill>
              </a:rPr>
              <a:t>110</a:t>
            </a:r>
            <a:r>
              <a:rPr lang="zh-CN" altLang="en-US" sz="1500" dirty="0">
                <a:solidFill>
                  <a:srgbClr val="000000"/>
                </a:solidFill>
              </a:rPr>
              <a:t> </a:t>
            </a:r>
            <a:r>
              <a:rPr lang="en-US" altLang="zh-CN" sz="1500" dirty="0">
                <a:solidFill>
                  <a:srgbClr val="000000"/>
                </a:solidFill>
              </a:rPr>
              <a:t>thousand</a:t>
            </a:r>
            <a:r>
              <a:rPr lang="zh-CN" altLang="en-US" sz="1500" dirty="0">
                <a:solidFill>
                  <a:srgbClr val="000000"/>
                </a:solidFill>
              </a:rPr>
              <a:t> </a:t>
            </a:r>
            <a:r>
              <a:rPr lang="en-US" altLang="zh-CN" sz="1500" dirty="0">
                <a:solidFill>
                  <a:srgbClr val="000000"/>
                </a:solidFill>
              </a:rPr>
              <a:t>rows,</a:t>
            </a:r>
            <a:r>
              <a:rPr lang="zh-CN" altLang="en-US" sz="1500" dirty="0">
                <a:solidFill>
                  <a:srgbClr val="000000"/>
                </a:solidFill>
              </a:rPr>
              <a:t> </a:t>
            </a:r>
            <a:r>
              <a:rPr lang="en-US" altLang="zh-CN" sz="1500" dirty="0">
                <a:solidFill>
                  <a:srgbClr val="000000"/>
                </a:solidFill>
              </a:rPr>
              <a:t>13</a:t>
            </a:r>
            <a:r>
              <a:rPr lang="zh-CN" altLang="en-US" sz="1500" dirty="0">
                <a:solidFill>
                  <a:srgbClr val="000000"/>
                </a:solidFill>
              </a:rPr>
              <a:t> </a:t>
            </a:r>
            <a:r>
              <a:rPr lang="en-US" altLang="zh-CN" sz="1500" dirty="0">
                <a:solidFill>
                  <a:srgbClr val="000000"/>
                </a:solidFill>
              </a:rPr>
              <a:t>columns</a:t>
            </a:r>
          </a:p>
        </p:txBody>
      </p:sp>
    </p:spTree>
    <p:extLst>
      <p:ext uri="{BB962C8B-B14F-4D97-AF65-F5344CB8AC3E}">
        <p14:creationId xmlns:p14="http://schemas.microsoft.com/office/powerpoint/2010/main" val="52690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a:solidFill>
                  <a:srgbClr val="000000"/>
                </a:solidFill>
              </a:rPr>
              <a:t>Data</a:t>
            </a:r>
            <a:r>
              <a:rPr lang="zh-CN" altLang="en-US" sz="2400" dirty="0">
                <a:solidFill>
                  <a:srgbClr val="000000"/>
                </a:solidFill>
              </a:rPr>
              <a:t> </a:t>
            </a:r>
            <a:r>
              <a:rPr lang="en-US" altLang="zh-CN" sz="2400" dirty="0">
                <a:solidFill>
                  <a:srgbClr val="000000"/>
                </a:solidFill>
              </a:rPr>
              <a:t>analysis:</a:t>
            </a:r>
          </a:p>
          <a:p>
            <a:pPr marL="0" indent="0">
              <a:buNone/>
            </a:pPr>
            <a:endParaRPr lang="en-US" altLang="zh-CN" sz="2400" dirty="0">
              <a:solidFill>
                <a:srgbClr val="000000"/>
              </a:solidFill>
            </a:endParaRPr>
          </a:p>
          <a:p>
            <a:r>
              <a:rPr lang="en-US" altLang="zh-CN" sz="1500" dirty="0" err="1">
                <a:solidFill>
                  <a:srgbClr val="000000"/>
                </a:solidFill>
              </a:rPr>
              <a:t>Probit</a:t>
            </a:r>
            <a:r>
              <a:rPr lang="zh-CN" altLang="en-US" sz="1500" dirty="0">
                <a:solidFill>
                  <a:srgbClr val="000000"/>
                </a:solidFill>
              </a:rPr>
              <a:t> </a:t>
            </a:r>
            <a:r>
              <a:rPr lang="en-US" altLang="zh-CN" sz="1500" dirty="0">
                <a:solidFill>
                  <a:srgbClr val="000000"/>
                </a:solidFill>
              </a:rPr>
              <a:t>model</a:t>
            </a:r>
          </a:p>
          <a:p>
            <a:r>
              <a:rPr lang="en-US" altLang="zh-CN" sz="1500" dirty="0">
                <a:solidFill>
                  <a:srgbClr val="000000"/>
                </a:solidFill>
              </a:rPr>
              <a:t>linear</a:t>
            </a:r>
            <a:r>
              <a:rPr lang="zh-CN" altLang="en-US" sz="1500" dirty="0">
                <a:solidFill>
                  <a:srgbClr val="000000"/>
                </a:solidFill>
              </a:rPr>
              <a:t> </a:t>
            </a:r>
            <a:r>
              <a:rPr lang="en-US" altLang="zh-CN" sz="1500" dirty="0">
                <a:solidFill>
                  <a:srgbClr val="000000"/>
                </a:solidFill>
              </a:rPr>
              <a:t>model</a:t>
            </a:r>
          </a:p>
          <a:p>
            <a:r>
              <a:rPr lang="en-US" altLang="zh-CN" sz="1500" dirty="0">
                <a:solidFill>
                  <a:srgbClr val="000000"/>
                </a:solidFill>
              </a:rPr>
              <a:t>Association</a:t>
            </a:r>
            <a:r>
              <a:rPr lang="zh-CN" altLang="en-US" sz="1500" dirty="0">
                <a:solidFill>
                  <a:srgbClr val="000000"/>
                </a:solidFill>
              </a:rPr>
              <a:t> </a:t>
            </a:r>
            <a:r>
              <a:rPr lang="en-US" altLang="zh-CN" sz="1500" dirty="0">
                <a:solidFill>
                  <a:srgbClr val="000000"/>
                </a:solidFill>
              </a:rPr>
              <a:t>rules</a:t>
            </a:r>
            <a:r>
              <a:rPr lang="zh-CN" altLang="en-US" sz="1500" dirty="0">
                <a:solidFill>
                  <a:srgbClr val="000000"/>
                </a:solidFill>
              </a:rPr>
              <a:t> </a:t>
            </a:r>
            <a:r>
              <a:rPr lang="en-US" altLang="zh-CN" sz="1500" dirty="0">
                <a:solidFill>
                  <a:srgbClr val="000000"/>
                </a:solidFill>
              </a:rPr>
              <a:t>model</a:t>
            </a:r>
          </a:p>
        </p:txBody>
      </p:sp>
    </p:spTree>
    <p:extLst>
      <p:ext uri="{BB962C8B-B14F-4D97-AF65-F5344CB8AC3E}">
        <p14:creationId xmlns:p14="http://schemas.microsoft.com/office/powerpoint/2010/main" val="254024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F0F052EC-3CE1-E846-BF0D-61B28D5A3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7F0709-E981-1843-9674-AF420746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4CA1B0E-48AA-9D4D-AFE5-9BB64C9DC0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962B1AE-EB20-6241-BF22-DF468F6DD716}"/>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IST 687 Introduction to Data Science</a:t>
            </a:r>
            <a:endParaRPr lang="en-US">
              <a:solidFill>
                <a:srgbClr val="FFFFFF"/>
              </a:solidFill>
            </a:endParaRPr>
          </a:p>
        </p:txBody>
      </p:sp>
      <p:sp>
        <p:nvSpPr>
          <p:cNvPr id="8" name="Content Placeholder 2">
            <a:extLst>
              <a:ext uri="{FF2B5EF4-FFF2-40B4-BE49-F238E27FC236}">
                <a16:creationId xmlns:a16="http://schemas.microsoft.com/office/drawing/2014/main" id="{0137E7BC-65DC-A947-9144-3ACBBEA4EBFC}"/>
              </a:ext>
            </a:extLst>
          </p:cNvPr>
          <p:cNvSpPr>
            <a:spLocks noGrp="1"/>
          </p:cNvSpPr>
          <p:nvPr>
            <p:ph idx="1"/>
          </p:nvPr>
        </p:nvSpPr>
        <p:spPr>
          <a:xfrm>
            <a:off x="6090574" y="801866"/>
            <a:ext cx="5306084" cy="5230634"/>
          </a:xfrm>
        </p:spPr>
        <p:txBody>
          <a:bodyPr anchor="ctr">
            <a:normAutofit/>
          </a:bodyPr>
          <a:lstStyle/>
          <a:p>
            <a:pPr marL="0" indent="0">
              <a:buNone/>
            </a:pPr>
            <a:r>
              <a:rPr lang="en-US" altLang="zh-CN" sz="2400" dirty="0" err="1">
                <a:solidFill>
                  <a:srgbClr val="000000"/>
                </a:solidFill>
              </a:rPr>
              <a:t>Probit</a:t>
            </a:r>
            <a:r>
              <a:rPr lang="zh-CN" altLang="en-US" sz="2400" dirty="0">
                <a:solidFill>
                  <a:srgbClr val="000000"/>
                </a:solidFill>
              </a:rPr>
              <a:t> </a:t>
            </a:r>
            <a:r>
              <a:rPr lang="en-US" altLang="zh-CN" sz="2400" dirty="0">
                <a:solidFill>
                  <a:srgbClr val="000000"/>
                </a:solidFill>
              </a:rPr>
              <a:t>model:</a:t>
            </a:r>
          </a:p>
          <a:p>
            <a:pPr marL="0" indent="0">
              <a:buNone/>
            </a:pPr>
            <a:endParaRPr lang="en-US" altLang="zh-CN" sz="2400" dirty="0">
              <a:solidFill>
                <a:srgbClr val="000000"/>
              </a:solidFill>
            </a:endParaRPr>
          </a:p>
          <a:p>
            <a:r>
              <a:rPr lang="en-US" altLang="zh-CN" sz="1400" dirty="0">
                <a:solidFill>
                  <a:srgbClr val="000000"/>
                </a:solidFill>
              </a:rPr>
              <a:t>Variables:</a:t>
            </a:r>
            <a:r>
              <a:rPr lang="zh-CN" altLang="en-US" sz="1400" dirty="0">
                <a:solidFill>
                  <a:srgbClr val="000000"/>
                </a:solidFill>
              </a:rPr>
              <a:t> </a:t>
            </a:r>
            <a:r>
              <a:rPr lang="en-US" altLang="zh-CN" sz="1400" dirty="0">
                <a:solidFill>
                  <a:srgbClr val="000000"/>
                </a:solidFill>
              </a:rPr>
              <a:t>Check</a:t>
            </a:r>
            <a:r>
              <a:rPr lang="zh-CN" altLang="en-US" sz="1400" dirty="0">
                <a:solidFill>
                  <a:srgbClr val="000000"/>
                </a:solidFill>
              </a:rPr>
              <a:t> </a:t>
            </a:r>
            <a:r>
              <a:rPr lang="en-US" altLang="zh-CN" sz="1400" dirty="0">
                <a:solidFill>
                  <a:srgbClr val="000000"/>
                </a:solidFill>
              </a:rPr>
              <a:t>in</a:t>
            </a:r>
            <a:r>
              <a:rPr lang="zh-CN" altLang="en-US" sz="1400" dirty="0">
                <a:solidFill>
                  <a:srgbClr val="000000"/>
                </a:solidFill>
              </a:rPr>
              <a:t> </a:t>
            </a:r>
            <a:r>
              <a:rPr lang="en-US" altLang="zh-CN" sz="1400" dirty="0">
                <a:solidFill>
                  <a:srgbClr val="000000"/>
                </a:solidFill>
              </a:rPr>
              <a:t>satisfaction,</a:t>
            </a:r>
            <a:r>
              <a:rPr lang="zh-CN" altLang="en-US" sz="1400" dirty="0">
                <a:solidFill>
                  <a:srgbClr val="000000"/>
                </a:solidFill>
              </a:rPr>
              <a:t> </a:t>
            </a:r>
            <a:r>
              <a:rPr lang="en-US" altLang="zh-CN" sz="1400" dirty="0">
                <a:solidFill>
                  <a:srgbClr val="000000"/>
                </a:solidFill>
              </a:rPr>
              <a:t>Hotel condition,</a:t>
            </a:r>
            <a:r>
              <a:rPr lang="zh-CN" altLang="en-US" sz="1400" dirty="0">
                <a:solidFill>
                  <a:srgbClr val="000000"/>
                </a:solidFill>
              </a:rPr>
              <a:t> </a:t>
            </a:r>
            <a:r>
              <a:rPr lang="en-US" altLang="zh-CN" sz="1400" dirty="0">
                <a:solidFill>
                  <a:srgbClr val="000000"/>
                </a:solidFill>
              </a:rPr>
              <a:t>Customer service quality,</a:t>
            </a:r>
            <a:r>
              <a:rPr lang="zh-CN" altLang="en-US" sz="1400" dirty="0">
                <a:solidFill>
                  <a:srgbClr val="000000"/>
                </a:solidFill>
              </a:rPr>
              <a:t> </a:t>
            </a:r>
            <a:r>
              <a:rPr lang="en-US" altLang="zh-CN" sz="1400" dirty="0">
                <a:solidFill>
                  <a:srgbClr val="000000"/>
                </a:solidFill>
              </a:rPr>
              <a:t>Guest room satisfaction,</a:t>
            </a:r>
            <a:r>
              <a:rPr lang="zh-CN" altLang="en-US" sz="1400" dirty="0">
                <a:solidFill>
                  <a:srgbClr val="000000"/>
                </a:solidFill>
              </a:rPr>
              <a:t> </a:t>
            </a:r>
            <a:r>
              <a:rPr lang="en-US" altLang="zh-CN" sz="1400" dirty="0">
                <a:solidFill>
                  <a:srgbClr val="000000"/>
                </a:solidFill>
              </a:rPr>
              <a:t>Internet satisfaction,</a:t>
            </a:r>
            <a:r>
              <a:rPr lang="zh-CN" altLang="en-US" sz="1400" dirty="0">
                <a:solidFill>
                  <a:srgbClr val="000000"/>
                </a:solidFill>
              </a:rPr>
              <a:t> </a:t>
            </a:r>
            <a:r>
              <a:rPr lang="en-US" altLang="zh-CN" sz="1400" dirty="0">
                <a:solidFill>
                  <a:srgbClr val="000000"/>
                </a:solidFill>
              </a:rPr>
              <a:t>Staff attitude,</a:t>
            </a:r>
            <a:r>
              <a:rPr lang="zh-CN" altLang="en-US" sz="1400" dirty="0">
                <a:solidFill>
                  <a:srgbClr val="000000"/>
                </a:solidFill>
              </a:rPr>
              <a:t> </a:t>
            </a:r>
            <a:r>
              <a:rPr lang="en-US" altLang="zh-CN" sz="1400" dirty="0">
                <a:solidFill>
                  <a:srgbClr val="000000"/>
                </a:solidFill>
              </a:rPr>
              <a:t>Tranquility.</a:t>
            </a:r>
            <a:r>
              <a:rPr lang="zh-CN" altLang="en-US" sz="1400" dirty="0">
                <a:solidFill>
                  <a:srgbClr val="000000"/>
                </a:solidFill>
              </a:rPr>
              <a:t> </a:t>
            </a:r>
            <a:endParaRPr lang="en-US" altLang="zh-CN" sz="2400" dirty="0">
              <a:solidFill>
                <a:srgbClr val="000000"/>
              </a:solidFill>
            </a:endParaRPr>
          </a:p>
          <a:p>
            <a:r>
              <a:rPr lang="en-US" altLang="zh-CN" sz="1400" dirty="0">
                <a:solidFill>
                  <a:srgbClr val="000000"/>
                </a:solidFill>
              </a:rPr>
              <a:t>One point increase in </a:t>
            </a:r>
            <a:r>
              <a:rPr lang="en-US" altLang="zh-CN" sz="1400" b="1" dirty="0">
                <a:solidFill>
                  <a:srgbClr val="000000"/>
                </a:solidFill>
              </a:rPr>
              <a:t>guest room satisfaction </a:t>
            </a:r>
            <a:r>
              <a:rPr lang="en-US" altLang="zh-CN" sz="1400" dirty="0">
                <a:solidFill>
                  <a:srgbClr val="000000"/>
                </a:solidFill>
              </a:rPr>
              <a:t>metric will lead to </a:t>
            </a:r>
            <a:r>
              <a:rPr lang="en-US" altLang="zh-CN" sz="1400" b="1" dirty="0">
                <a:solidFill>
                  <a:srgbClr val="000000"/>
                </a:solidFill>
              </a:rPr>
              <a:t>11.39%</a:t>
            </a:r>
            <a:r>
              <a:rPr lang="en-US" altLang="zh-CN" sz="1400" dirty="0">
                <a:solidFill>
                  <a:srgbClr val="000000"/>
                </a:solidFill>
              </a:rPr>
              <a:t> increase in the possibility of having a </a:t>
            </a:r>
            <a:r>
              <a:rPr lang="en-US" altLang="zh-CN" sz="1400" b="1" dirty="0">
                <a:solidFill>
                  <a:srgbClr val="000000"/>
                </a:solidFill>
              </a:rPr>
              <a:t>promoter</a:t>
            </a:r>
            <a:r>
              <a:rPr lang="en-US" altLang="zh-CN" sz="1400" dirty="0">
                <a:solidFill>
                  <a:srgbClr val="000000"/>
                </a:solidFill>
              </a:rPr>
              <a:t> type of guest. </a:t>
            </a:r>
          </a:p>
          <a:p>
            <a:r>
              <a:rPr lang="en-US" altLang="zh-CN" sz="1400" dirty="0">
                <a:solidFill>
                  <a:srgbClr val="000000"/>
                </a:solidFill>
              </a:rPr>
              <a:t>Similarly, each increase in </a:t>
            </a:r>
            <a:r>
              <a:rPr lang="en-US" altLang="zh-CN" sz="1400" b="1" dirty="0">
                <a:solidFill>
                  <a:srgbClr val="000000"/>
                </a:solidFill>
              </a:rPr>
              <a:t>customer service satisfaction </a:t>
            </a:r>
            <a:r>
              <a:rPr lang="en-US" altLang="zh-CN" sz="1400" dirty="0">
                <a:solidFill>
                  <a:srgbClr val="000000"/>
                </a:solidFill>
              </a:rPr>
              <a:t>metric contributes </a:t>
            </a:r>
            <a:r>
              <a:rPr lang="en-US" altLang="zh-CN" sz="1400" b="1" dirty="0">
                <a:solidFill>
                  <a:srgbClr val="000000"/>
                </a:solidFill>
              </a:rPr>
              <a:t>11.05%</a:t>
            </a:r>
            <a:r>
              <a:rPr lang="en-US" altLang="zh-CN" sz="1400" dirty="0">
                <a:solidFill>
                  <a:srgbClr val="000000"/>
                </a:solidFill>
              </a:rPr>
              <a:t> higher possibility of having a </a:t>
            </a:r>
            <a:r>
              <a:rPr lang="en-US" altLang="zh-CN" sz="1400" b="1" dirty="0">
                <a:solidFill>
                  <a:srgbClr val="000000"/>
                </a:solidFill>
              </a:rPr>
              <a:t>promoter</a:t>
            </a:r>
            <a:r>
              <a:rPr lang="en-US" altLang="zh-CN" sz="1400" dirty="0">
                <a:solidFill>
                  <a:srgbClr val="000000"/>
                </a:solidFill>
              </a:rPr>
              <a:t> type of guest. </a:t>
            </a:r>
          </a:p>
          <a:p>
            <a:r>
              <a:rPr lang="en-US" altLang="zh-CN" sz="1500" dirty="0">
                <a:solidFill>
                  <a:srgbClr val="000000"/>
                </a:solidFill>
              </a:rPr>
              <a:t>One point increase in </a:t>
            </a:r>
            <a:r>
              <a:rPr lang="en-US" altLang="zh-CN" sz="1500" b="1" dirty="0">
                <a:solidFill>
                  <a:srgbClr val="000000"/>
                </a:solidFill>
              </a:rPr>
              <a:t>guest room satisfaction </a:t>
            </a:r>
            <a:r>
              <a:rPr lang="en-US" altLang="zh-CN" sz="1500" dirty="0">
                <a:solidFill>
                  <a:srgbClr val="000000"/>
                </a:solidFill>
              </a:rPr>
              <a:t>metric will lead to </a:t>
            </a:r>
            <a:r>
              <a:rPr lang="en-US" altLang="zh-CN" sz="1500" b="1" dirty="0">
                <a:solidFill>
                  <a:srgbClr val="000000"/>
                </a:solidFill>
              </a:rPr>
              <a:t>1.73% </a:t>
            </a:r>
            <a:r>
              <a:rPr lang="en-US" altLang="zh-CN" sz="1500" dirty="0">
                <a:solidFill>
                  <a:srgbClr val="000000"/>
                </a:solidFill>
              </a:rPr>
              <a:t>decrease in the possibility on having a </a:t>
            </a:r>
            <a:r>
              <a:rPr lang="en-US" altLang="zh-CN" sz="1500" b="1" dirty="0">
                <a:solidFill>
                  <a:srgbClr val="000000"/>
                </a:solidFill>
              </a:rPr>
              <a:t>detractor</a:t>
            </a:r>
            <a:r>
              <a:rPr lang="en-US" altLang="zh-CN" sz="1500" dirty="0">
                <a:solidFill>
                  <a:srgbClr val="000000"/>
                </a:solidFill>
              </a:rPr>
              <a:t> type of guest. </a:t>
            </a:r>
          </a:p>
          <a:p>
            <a:r>
              <a:rPr lang="en-US" altLang="zh-CN" sz="1500" dirty="0">
                <a:solidFill>
                  <a:srgbClr val="000000"/>
                </a:solidFill>
              </a:rPr>
              <a:t>One</a:t>
            </a:r>
            <a:r>
              <a:rPr lang="zh-CN" altLang="en-US" sz="1500" dirty="0">
                <a:solidFill>
                  <a:srgbClr val="000000"/>
                </a:solidFill>
              </a:rPr>
              <a:t> </a:t>
            </a:r>
            <a:r>
              <a:rPr lang="en-US" altLang="zh-CN" sz="1500" dirty="0">
                <a:solidFill>
                  <a:srgbClr val="000000"/>
                </a:solidFill>
              </a:rPr>
              <a:t>point</a:t>
            </a:r>
            <a:r>
              <a:rPr lang="zh-CN" altLang="en-US" sz="1500" dirty="0">
                <a:solidFill>
                  <a:srgbClr val="000000"/>
                </a:solidFill>
              </a:rPr>
              <a:t> </a:t>
            </a:r>
            <a:r>
              <a:rPr lang="en-US" altLang="zh-CN" sz="1500" dirty="0">
                <a:solidFill>
                  <a:srgbClr val="000000"/>
                </a:solidFill>
              </a:rPr>
              <a:t>Increase </a:t>
            </a:r>
            <a:r>
              <a:rPr lang="en-US" altLang="zh-CN" sz="1500" b="1" dirty="0">
                <a:solidFill>
                  <a:srgbClr val="000000"/>
                </a:solidFill>
              </a:rPr>
              <a:t>in customer service satisfaction</a:t>
            </a:r>
            <a:r>
              <a:rPr lang="en-US" altLang="zh-CN" sz="1500" dirty="0">
                <a:solidFill>
                  <a:srgbClr val="000000"/>
                </a:solidFill>
              </a:rPr>
              <a:t> metric contributes </a:t>
            </a:r>
            <a:r>
              <a:rPr lang="en-US" altLang="zh-CN" sz="1500" b="1" dirty="0">
                <a:solidFill>
                  <a:srgbClr val="000000"/>
                </a:solidFill>
              </a:rPr>
              <a:t>1.68%</a:t>
            </a:r>
            <a:r>
              <a:rPr lang="en-US" altLang="zh-CN" sz="1500" dirty="0">
                <a:solidFill>
                  <a:srgbClr val="000000"/>
                </a:solidFill>
              </a:rPr>
              <a:t> lower possibility of having a </a:t>
            </a:r>
            <a:r>
              <a:rPr lang="en-US" altLang="zh-CN" sz="1500" b="1" dirty="0">
                <a:solidFill>
                  <a:srgbClr val="000000"/>
                </a:solidFill>
              </a:rPr>
              <a:t>detractor</a:t>
            </a:r>
            <a:r>
              <a:rPr lang="en-US" altLang="zh-CN" sz="1500" dirty="0">
                <a:solidFill>
                  <a:srgbClr val="000000"/>
                </a:solidFill>
              </a:rPr>
              <a:t> type of guest</a:t>
            </a:r>
          </a:p>
          <a:p>
            <a:pPr marL="0" indent="0">
              <a:buNone/>
            </a:pPr>
            <a:endParaRPr lang="en-US" altLang="zh-CN" sz="2400" dirty="0">
              <a:solidFill>
                <a:srgbClr val="000000"/>
              </a:solidFill>
            </a:endParaRPr>
          </a:p>
          <a:p>
            <a:pPr marL="0" indent="0">
              <a:buNone/>
            </a:pPr>
            <a:endParaRPr lang="en-US" altLang="zh-CN" sz="2400" dirty="0">
              <a:solidFill>
                <a:srgbClr val="000000"/>
              </a:solidFill>
            </a:endParaRPr>
          </a:p>
        </p:txBody>
      </p:sp>
    </p:spTree>
    <p:extLst>
      <p:ext uri="{BB962C8B-B14F-4D97-AF65-F5344CB8AC3E}">
        <p14:creationId xmlns:p14="http://schemas.microsoft.com/office/powerpoint/2010/main" val="2375113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5499</TotalTime>
  <Words>4351</Words>
  <Application>Microsoft Macintosh PowerPoint</Application>
  <PresentationFormat>Widescreen</PresentationFormat>
  <Paragraphs>291</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Futura Medium</vt:lpstr>
      <vt:lpstr>Office Theme</vt:lpstr>
      <vt:lpstr>M.S. Applied Data Science Final Portfolio Presentation</vt:lpstr>
      <vt:lpstr>content</vt:lpstr>
      <vt:lpstr>Personal Background</vt:lpstr>
      <vt:lpstr>Academic study in M.S. ADS program </vt:lpstr>
      <vt:lpstr>IST 687 Introduction to Data Science</vt:lpstr>
      <vt:lpstr>IST 687 Introduction to Data Science</vt:lpstr>
      <vt:lpstr>IST 687 Introduction to Data Science</vt:lpstr>
      <vt:lpstr>IST 687 Introduction to Data Science</vt:lpstr>
      <vt:lpstr>IST 687 Introduction to Data Science</vt:lpstr>
      <vt:lpstr>IST 687 Introduction to Data Science</vt:lpstr>
      <vt:lpstr>IST 687 Introduction to Data Science</vt:lpstr>
      <vt:lpstr>IST 687 Introduction to Data Science</vt:lpstr>
      <vt:lpstr>IST 659 Data Admin Concepts &amp; Db Mgmt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IST 718  Big Data Analytics</vt:lpstr>
      <vt:lpstr>IST 718  Big Data Analytics</vt:lpstr>
      <vt:lpstr>IST 718  Big Data Analytics</vt:lpstr>
      <vt:lpstr>IST 718  Big Data Analytics</vt:lpstr>
      <vt:lpstr>IST 718  Big Data Analytics</vt:lpstr>
      <vt:lpstr>IST 718  Big Data Analytics</vt:lpstr>
      <vt:lpstr>IST 718  Big Data Analytics</vt:lpstr>
      <vt:lpstr>PowerPoint Presentation</vt:lpstr>
      <vt:lpstr>Academic study in M.S. ADS program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Applied Data Science Final Portfolio Presentation</dc:title>
  <dc:creator>Minyang Wang</dc:creator>
  <cp:lastModifiedBy>Minyang Wang</cp:lastModifiedBy>
  <cp:revision>55</cp:revision>
  <dcterms:created xsi:type="dcterms:W3CDTF">2019-12-06T23:18:33Z</dcterms:created>
  <dcterms:modified xsi:type="dcterms:W3CDTF">2019-12-10T18:58:25Z</dcterms:modified>
</cp:coreProperties>
</file>